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62"/>
  </p:notesMasterIdLst>
  <p:sldIdLst>
    <p:sldId id="584" r:id="rId3"/>
    <p:sldId id="497" r:id="rId4"/>
    <p:sldId id="544" r:id="rId5"/>
    <p:sldId id="551" r:id="rId6"/>
    <p:sldId id="583" r:id="rId7"/>
    <p:sldId id="545" r:id="rId8"/>
    <p:sldId id="550" r:id="rId9"/>
    <p:sldId id="503" r:id="rId10"/>
    <p:sldId id="504" r:id="rId11"/>
    <p:sldId id="505" r:id="rId12"/>
    <p:sldId id="512" r:id="rId13"/>
    <p:sldId id="585" r:id="rId14"/>
    <p:sldId id="586" r:id="rId15"/>
    <p:sldId id="587" r:id="rId16"/>
    <p:sldId id="588" r:id="rId17"/>
    <p:sldId id="589" r:id="rId18"/>
    <p:sldId id="590" r:id="rId19"/>
    <p:sldId id="591" r:id="rId20"/>
    <p:sldId id="533" r:id="rId21"/>
    <p:sldId id="531" r:id="rId22"/>
    <p:sldId id="464" r:id="rId23"/>
    <p:sldId id="481" r:id="rId24"/>
    <p:sldId id="482" r:id="rId25"/>
    <p:sldId id="471" r:id="rId26"/>
    <p:sldId id="473" r:id="rId27"/>
    <p:sldId id="474" r:id="rId28"/>
    <p:sldId id="549" r:id="rId29"/>
    <p:sldId id="278" r:id="rId30"/>
    <p:sldId id="552" r:id="rId31"/>
    <p:sldId id="553" r:id="rId32"/>
    <p:sldId id="554" r:id="rId33"/>
    <p:sldId id="555" r:id="rId34"/>
    <p:sldId id="556" r:id="rId35"/>
    <p:sldId id="557" r:id="rId36"/>
    <p:sldId id="558" r:id="rId37"/>
    <p:sldId id="559" r:id="rId38"/>
    <p:sldId id="560"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 id="577" r:id="rId56"/>
    <p:sldId id="578" r:id="rId57"/>
    <p:sldId id="579" r:id="rId58"/>
    <p:sldId id="580" r:id="rId59"/>
    <p:sldId id="581" r:id="rId60"/>
    <p:sldId id="582" r:id="rId6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584"/>
            <p14:sldId id="497"/>
            <p14:sldId id="544"/>
            <p14:sldId id="551"/>
            <p14:sldId id="583"/>
            <p14:sldId id="545"/>
            <p14:sldId id="550"/>
            <p14:sldId id="503"/>
            <p14:sldId id="504"/>
            <p14:sldId id="505"/>
            <p14:sldId id="512"/>
            <p14:sldId id="585"/>
            <p14:sldId id="586"/>
            <p14:sldId id="587"/>
            <p14:sldId id="588"/>
            <p14:sldId id="589"/>
            <p14:sldId id="590"/>
            <p14:sldId id="591"/>
          </p14:sldIdLst>
        </p14:section>
        <p14:section name="Operations" id="{87B982B4-CBB2-C14B-980A-235021ECE9F5}">
          <p14:sldIdLst>
            <p14:sldId id="533"/>
            <p14:sldId id="531"/>
            <p14:sldId id="464"/>
            <p14:sldId id="481"/>
            <p14:sldId id="482"/>
            <p14:sldId id="471"/>
            <p14:sldId id="473"/>
            <p14:sldId id="474"/>
            <p14:sldId id="549"/>
            <p14:sldId id="278"/>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p:scale>
          <a:sx n="105" d="100"/>
          <a:sy n="105" d="100"/>
        </p:scale>
        <p:origin x="-80" y="-704"/>
      </p:cViewPr>
      <p:guideLst>
        <p:guide orient="horz" pos="1620"/>
        <p:guide pos="2880"/>
      </p:guideLst>
    </p:cSldViewPr>
  </p:slideViewPr>
  <p:notesTextViewPr>
    <p:cViewPr>
      <p:scale>
        <a:sx n="140" d="100"/>
        <a:sy n="14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interSettings" Target="printerSettings/printerSettings1.bin"/><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295171" y="2972430"/>
            <a:ext cx="6267659" cy="5793719"/>
          </a:xfrm>
          <a:prstGeom prst="rect">
            <a:avLst/>
          </a:prstGeom>
          <a:noFill/>
          <a:ln>
            <a:noFill/>
          </a:ln>
        </p:spPr>
        <p:txBody>
          <a:bodyPr lIns="90556" tIns="90556" rIns="90556" bIns="90556" anchor="t" anchorCtr="0">
            <a:noAutofit/>
          </a:bodyPr>
          <a:lstStyle/>
          <a:p>
            <a:pPr>
              <a:buClr>
                <a:schemeClr val="dk1"/>
              </a:buClr>
              <a:buSzPct val="25000"/>
            </a:pPr>
            <a:endParaRPr sz="1200">
              <a:solidFill>
                <a:schemeClr val="dk1"/>
              </a:solidFill>
              <a:latin typeface="Verdana"/>
              <a:ea typeface="Verdana"/>
              <a:cs typeface="Verdana"/>
              <a:sym typeface="Verdana"/>
            </a:endParaRPr>
          </a:p>
        </p:txBody>
      </p:sp>
      <p:sp>
        <p:nvSpPr>
          <p:cNvPr id="131" name="Shape 131"/>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rgbClr val="000000"/>
              </a:buClr>
              <a:buSzPct val="25000"/>
            </a:pPr>
            <a:fld id="{00000000-1234-1234-1234-123412341234}" type="slidenum">
              <a:rPr lang="en-US">
                <a:latin typeface="Calibri"/>
                <a:ea typeface="Calibri"/>
                <a:cs typeface="Calibri"/>
                <a:sym typeface="Calibri"/>
              </a:rPr>
              <a:pPr>
                <a:buClr>
                  <a:srgbClr val="000000"/>
                </a:buClr>
                <a:buSzPct val="25000"/>
              </a:pPr>
              <a:t>1</a:t>
            </a:fld>
            <a:endParaRPr lang="en-US">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0571" tIns="45286" rIns="90571" bIns="45286"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An application runs in a </a:t>
            </a:r>
            <a:r>
              <a:rPr lang="en-US" b="1">
                <a:latin typeface="Calibri" charset="0"/>
              </a:rPr>
              <a:t>DEA, </a:t>
            </a:r>
            <a:r>
              <a:rPr lang="en-US">
                <a:latin typeface="Calibri" charset="0"/>
              </a:rPr>
              <a:t>which is a droplet execution agent</a:t>
            </a:r>
            <a:r>
              <a:rPr lang="en-US" b="1">
                <a:latin typeface="Calibri" charset="0"/>
              </a:rPr>
              <a:t>. </a:t>
            </a:r>
            <a:r>
              <a:rPr lang="en-US">
                <a:latin typeface="Calibri" charset="0"/>
              </a:rPr>
              <a:t>The</a:t>
            </a:r>
            <a:r>
              <a:rPr lang="en-US" b="1">
                <a:latin typeface="Calibri" charset="0"/>
              </a:rPr>
              <a:t> Cloud Controller </a:t>
            </a:r>
            <a:r>
              <a:rPr lang="en-US">
                <a:latin typeface="Calibri" charset="0"/>
              </a:rPr>
              <a:t>orchestrates the routing and lifecycle of all DEAs in the pool. </a:t>
            </a:r>
            <a:r>
              <a:rPr lang="en-US" b="1">
                <a:latin typeface="Calibri" charset="0"/>
              </a:rPr>
              <a:t>Routers</a:t>
            </a:r>
            <a:r>
              <a:rPr lang="en-US">
                <a:latin typeface="Calibri" charset="0"/>
              </a:rPr>
              <a:t> manage application traffic. </a:t>
            </a:r>
            <a:r>
              <a:rPr lang="en-US" b="1">
                <a:latin typeface="Calibri" charset="0"/>
              </a:rPr>
              <a:t>Health Manager </a:t>
            </a:r>
            <a:r>
              <a:rPr lang="en-US">
                <a:latin typeface="Calibri" charset="0"/>
              </a:rPr>
              <a:t>reports mismatched application states to the CC. A </a:t>
            </a:r>
            <a:r>
              <a:rPr lang="en-US" b="1">
                <a:latin typeface="Calibri" charset="0"/>
              </a:rPr>
              <a:t>service</a:t>
            </a:r>
            <a:r>
              <a:rPr lang="en-US">
                <a:latin typeface="Calibri" charset="0"/>
              </a:rPr>
              <a:t> </a:t>
            </a:r>
            <a:r>
              <a:rPr lang="en-US" b="1">
                <a:latin typeface="Calibri" charset="0"/>
              </a:rPr>
              <a:t>gateway</a:t>
            </a:r>
            <a:r>
              <a:rPr lang="en-US">
                <a:latin typeface="Calibri" charset="0"/>
              </a:rPr>
              <a:t> provides an interface for services (native or external). A </a:t>
            </a:r>
            <a:r>
              <a:rPr lang="en-US" b="1">
                <a:latin typeface="Calibri" charset="0"/>
              </a:rPr>
              <a:t>messaging</a:t>
            </a:r>
            <a:r>
              <a:rPr lang="en-US">
                <a:latin typeface="Calibri" charset="0"/>
              </a:rPr>
              <a:t> bus manages all system communication. Apps are accessed directly through the router while web and CLI clients (e.g., vmc, STS) access Cloud Controller via RESTful services.</a:t>
            </a:r>
          </a:p>
          <a:p>
            <a:endParaRPr lang="en-US">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mbria" charset="0"/>
                <a:ea typeface="ＭＳ 明朝" charset="0"/>
                <a:cs typeface="ＭＳ 明朝" charset="0"/>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endParaRPr lang="en-US">
              <a:latin typeface="Calibri" charset="0"/>
            </a:endParaRPr>
          </a:p>
          <a:p>
            <a:r>
              <a:rPr lang="en-US">
                <a:latin typeface="Calibri" charset="0"/>
              </a:rPr>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a:latin typeface="Calibri" charset="0"/>
            </a:endParaRPr>
          </a:p>
          <a:p>
            <a:r>
              <a:rPr lang="en-US">
                <a:latin typeface="Calibri" charset="0"/>
              </a:rPr>
              <a:t>This automation removes the overhead from developers, who are often saddled with service configuration responsibility. It makes administrators’ lives easier and addresses security risks by standardizing how services are configured and used.</a:t>
            </a:r>
          </a:p>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lIns="91432" tIns="45716" rIns="91432" bIns="45716"/>
          <a:lstStyle/>
          <a:p>
            <a:pPr>
              <a:defRPr/>
            </a:pPr>
            <a:fld id="{E52757B1-2695-4845-B692-F9DC9915A926}" type="slidenum">
              <a:rPr lang="en-US" smtClean="0"/>
              <a:pPr>
                <a:defRPr/>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u="sng" dirty="0" err="1" smtClean="0">
                <a:solidFill>
                  <a:srgbClr val="FFFFFF"/>
                </a:solidFill>
              </a:rPr>
              <a:t>Zipkin</a:t>
            </a:r>
            <a:r>
              <a:rPr lang="en-US" sz="1100" u="sng" dirty="0" smtClean="0">
                <a:solidFill>
                  <a:srgbClr val="FFFFFF"/>
                </a:solidFill>
              </a:rPr>
              <a:t> tracing </a:t>
            </a:r>
            <a:r>
              <a:rPr lang="en-US" sz="1100" dirty="0" smtClean="0">
                <a:solidFill>
                  <a:srgbClr val="FFFFFF"/>
                </a:solidFill>
              </a:rPr>
              <a:t>(default in PCF 1.9) gather timing data needed to troubleshoot latency problems in </a:t>
            </a:r>
            <a:r>
              <a:rPr lang="en-US" sz="1100" dirty="0" err="1" smtClean="0">
                <a:solidFill>
                  <a:srgbClr val="FFFFFF"/>
                </a:solidFill>
              </a:rPr>
              <a:t>microservice</a:t>
            </a:r>
            <a:r>
              <a:rPr lang="en-US" sz="1100" dirty="0" smtClean="0">
                <a:solidFill>
                  <a:srgbClr val="FFFFFF"/>
                </a:solidFill>
              </a:rPr>
              <a:t> architectures.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Applications are instrumented to report timing data to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The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UI also presents a Dependency diagram showing how many traced requests went through each application. If you are troubleshooting latency problems or errors, you can filter or sort all traces based on the application, length of trace, annotation, or timestamp. Once you select a trace, you can see the percentage of the total trace time each span takes which allows you to identify the problem applications.</a:t>
            </a:r>
            <a:r>
              <a:rPr lang="en-US" sz="1100" kern="1200" baseline="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1227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Application is the Center of the universe! </a:t>
            </a:r>
          </a:p>
          <a:p>
            <a:r>
              <a:rPr lang="en-US" sz="1200" kern="1200" dirty="0" smtClean="0">
                <a:solidFill>
                  <a:schemeClr val="tx1"/>
                </a:solidFill>
                <a:effectLst/>
                <a:latin typeface="+mn-lt"/>
                <a:ea typeface="+mn-ea"/>
                <a:cs typeface="+mn-cs"/>
              </a:rPr>
              <a:t>Cloud Foundry takes care of the rest. Everything you need to deliver software is </a:t>
            </a:r>
            <a:r>
              <a:rPr lang="en-US" sz="1200" kern="1200" dirty="0" err="1" smtClean="0">
                <a:solidFill>
                  <a:schemeClr val="tx1"/>
                </a:solidFill>
                <a:effectLst/>
                <a:latin typeface="+mn-lt"/>
                <a:ea typeface="+mn-ea"/>
                <a:cs typeface="+mn-cs"/>
              </a:rPr>
              <a:t>builit</a:t>
            </a:r>
            <a:r>
              <a:rPr lang="en-US" sz="1200" kern="1200" dirty="0" smtClean="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US" dirty="0" smtClean="0"/>
              <a:t>Infrastructure</a:t>
            </a:r>
            <a:r>
              <a:rPr lang="en-US" baseline="0" dirty="0" smtClean="0"/>
              <a:t> automation, it sits on top of any </a:t>
            </a:r>
            <a:r>
              <a:rPr lang="en-US" baseline="0" dirty="0" err="1" smtClean="0"/>
              <a:t>iaas</a:t>
            </a:r>
            <a:r>
              <a:rPr lang="en-US" baseline="0" dirty="0" smtClean="0"/>
              <a:t>, As a developer, you have zero concern about infrastructure, azure, </a:t>
            </a:r>
            <a:r>
              <a:rPr lang="en-US" baseline="0" dirty="0" err="1" smtClean="0"/>
              <a:t>aws</a:t>
            </a:r>
            <a:r>
              <a:rPr lang="en-US" baseline="0" dirty="0" smtClean="0"/>
              <a:t>, </a:t>
            </a:r>
            <a:r>
              <a:rPr lang="en-US" baseline="0" dirty="0" err="1" smtClean="0"/>
              <a:t>openstack</a:t>
            </a:r>
            <a:r>
              <a:rPr lang="en-US" baseline="0" dirty="0" smtClean="0"/>
              <a:t>. It delivers bit-for-bit, self healing deployments.</a:t>
            </a:r>
          </a:p>
          <a:p>
            <a:endParaRPr lang="en-US" baseline="0" dirty="0" smtClean="0"/>
          </a:p>
          <a:p>
            <a:r>
              <a:rPr lang="en-US" baseline="0" dirty="0" smtClean="0"/>
              <a:t>It gives you elastic runtime for you to run your application in a rapid, consistent, scalable, reliable manner  </a:t>
            </a:r>
          </a:p>
          <a:p>
            <a:r>
              <a:rPr lang="en-US" baseline="0" dirty="0" smtClean="0"/>
              <a:t>with production-ready backing services, automated build pipeline, routing, health management and logging.</a:t>
            </a:r>
          </a:p>
          <a:p>
            <a:endParaRPr lang="en-US" baseline="0" dirty="0" smtClean="0"/>
          </a:p>
          <a:p>
            <a:r>
              <a:rPr lang="en-US" baseline="0" dirty="0" smtClean="0"/>
              <a:t> it provides application framework for you to leverage. They are designed for </a:t>
            </a:r>
            <a:r>
              <a:rPr lang="en-US" baseline="0" dirty="0" err="1" smtClean="0"/>
              <a:t>microservice</a:t>
            </a:r>
            <a:r>
              <a:rPr lang="en-US" baseline="0" dirty="0" smtClean="0"/>
              <a:t> architectures with components for service discovery, metrics, circuit breakers etc. </a:t>
            </a:r>
          </a:p>
          <a:p>
            <a:r>
              <a:rPr lang="en-US" baseline="0" dirty="0" smtClean="0"/>
              <a:t>Your job is to create stateless services that compliant with the 12 factor apps design principles.</a:t>
            </a:r>
            <a:endParaRPr lang="en-US" dirty="0"/>
          </a:p>
        </p:txBody>
      </p:sp>
    </p:spTree>
    <p:extLst>
      <p:ext uri="{BB962C8B-B14F-4D97-AF65-F5344CB8AC3E}">
        <p14:creationId xmlns:p14="http://schemas.microsoft.com/office/powerpoint/2010/main" val="2172160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(Software</a:t>
            </a:r>
            <a:r>
              <a:rPr lang="en-PH" sz="1100" kern="1200" baseline="0" dirty="0" smtClean="0">
                <a:solidFill>
                  <a:schemeClr val="tx1"/>
                </a:solidFill>
                <a:effectLst/>
                <a:latin typeface="+mn-lt"/>
                <a:ea typeface="+mn-ea"/>
                <a:cs typeface="+mn-cs"/>
              </a:rPr>
              <a:t> is hard.) </a:t>
            </a:r>
            <a:r>
              <a:rPr lang="en-US" sz="1100" baseline="0" dirty="0" smtClean="0"/>
              <a:t>Developers, rejoice! All </a:t>
            </a:r>
            <a:r>
              <a:rPr lang="en-PH" sz="1100" kern="1200" dirty="0" smtClean="0">
                <a:solidFill>
                  <a:schemeClr val="tx1"/>
                </a:solidFill>
                <a:effectLst/>
                <a:latin typeface="+mn-lt"/>
                <a:ea typeface="+mn-ea"/>
                <a:cs typeface="+mn-cs"/>
              </a:rPr>
              <a:t>you need</a:t>
            </a:r>
            <a:r>
              <a:rPr lang="en-PH" sz="1100" kern="1200" baseline="0" dirty="0" smtClean="0">
                <a:solidFill>
                  <a:schemeClr val="tx1"/>
                </a:solidFill>
                <a:effectLst/>
                <a:latin typeface="+mn-lt"/>
                <a:ea typeface="+mn-ea"/>
                <a:cs typeface="+mn-cs"/>
              </a:rPr>
              <a:t> is </a:t>
            </a:r>
            <a:r>
              <a:rPr lang="en-PH" sz="1100" kern="1200" dirty="0" smtClean="0">
                <a:solidFill>
                  <a:schemeClr val="tx1"/>
                </a:solidFill>
                <a:effectLst/>
                <a:latin typeface="+mn-lt"/>
                <a:ea typeface="+mn-ea"/>
                <a:cs typeface="+mn-cs"/>
              </a:rPr>
              <a:t>I to</a:t>
            </a:r>
            <a:r>
              <a:rPr lang="en-PH" sz="1100" kern="1200" baseline="0" dirty="0" smtClean="0">
                <a:solidFill>
                  <a:schemeClr val="tx1"/>
                </a:solidFill>
                <a:effectLst/>
                <a:latin typeface="+mn-lt"/>
                <a:ea typeface="+mn-ea"/>
                <a:cs typeface="+mn-cs"/>
              </a:rPr>
              <a:t> </a:t>
            </a:r>
            <a:r>
              <a:rPr lang="en-PH" sz="1100" kern="1200" dirty="0" smtClean="0">
                <a:solidFill>
                  <a:schemeClr val="tx1"/>
                </a:solidFill>
                <a:effectLst/>
                <a:latin typeface="+mn-lt"/>
                <a:ea typeface="+mn-ea"/>
                <a:cs typeface="+mn-cs"/>
              </a:rPr>
              <a:t>write an app and push it. The whole point of Cloud Foundry is really to make your life as the developer exceedingly simple. But we know that in general, writing software is hard and so we had to take that hard and put it somewhere and we put it inside of Cloud Foundry so that you as a developer don’t have to worry about it. But so because we place that hard somewhere, we got this complicated beast. It does a pretty good job in</a:t>
            </a:r>
            <a:r>
              <a:rPr lang="en-PH" sz="1100" kern="1200" baseline="0" dirty="0" smtClean="0">
                <a:solidFill>
                  <a:schemeClr val="tx1"/>
                </a:solidFill>
                <a:effectLst/>
                <a:latin typeface="+mn-lt"/>
                <a:ea typeface="+mn-ea"/>
                <a:cs typeface="+mn-cs"/>
              </a:rPr>
              <a:t> doing the right things so developers have the faith not have to worry about any infrastructure.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pivotal</a:t>
            </a:r>
            <a:r>
              <a:rPr lang="en-PH" sz="1100" kern="1200" baseline="0" dirty="0" smtClean="0">
                <a:solidFill>
                  <a:schemeClr val="tx1"/>
                </a:solidFill>
                <a:effectLst/>
                <a:latin typeface="+mn-lt"/>
                <a:ea typeface="+mn-ea"/>
                <a:cs typeface="+mn-cs"/>
              </a:rPr>
              <a:t> cloud foundary architecture is quite large and can be overwelming. Everybox here is a VM including bosh here.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It is a Microservice design. It has over 20 VMs . While each VM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it has ~20 VMs in addition to the existing three VMs: nats, Bosh light, ops manager. Now there is Router vm, blog store, oauth, uaa, database They all do something. They all do one thing and they do it very well. There is not much dicisions to make. It is kind of brutal force, very very effience. All of these sit on top of iaas, and bosh is managing all these.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Of course it is infrastructure unaware and i</a:t>
            </a:r>
            <a:r>
              <a:rPr lang="en-PH" sz="1100" kern="1200" dirty="0" smtClean="0">
                <a:solidFill>
                  <a:schemeClr val="tx1"/>
                </a:solidFill>
                <a:effectLst/>
                <a:latin typeface="+mn-lt"/>
                <a:ea typeface="+mn-ea"/>
                <a:cs typeface="+mn-cs"/>
              </a:rPr>
              <a:t>is it doesn't matter what your underlying infrastructural is, it could be ____aws,___vmware VSphere, it walks consistently across the different infrastructures. So you are experienced, when you are running Cloud Foundry on a __particular provider__________________ across the others.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the Elastic Runtime Architecture is quite large and certainly I don’t expect you to understand all of it and so we’re not gonna go into a whole lot of detail only just kind of broad strokes here. But it’s easiest if we break it down into sub systems so were run through all of these. And then we’ll go through some key sequences to help us understand how these all comes together. And we’re gonna take an inside-out approach in a minute.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Diego, the first sub system within Elastic Runtime. It’s a scheduler. It’s responsible for scheduling tasks and long processeses.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 diego Task is an application that’s guaranteed to run at </a:t>
            </a:r>
            <a:r>
              <a:rPr lang="en-PH" sz="1100" i="1" kern="1200" dirty="0" smtClean="0">
                <a:solidFill>
                  <a:schemeClr val="tx1"/>
                </a:solidFill>
                <a:effectLst/>
                <a:latin typeface="+mn-lt"/>
                <a:ea typeface="+mn-ea"/>
                <a:cs typeface="+mn-cs"/>
              </a:rPr>
              <a:t>most </a:t>
            </a:r>
            <a:r>
              <a:rPr lang="en-PH" sz="1100" kern="1200" dirty="0" smtClean="0">
                <a:solidFill>
                  <a:schemeClr val="tx1"/>
                </a:solidFill>
                <a:effectLst/>
                <a:latin typeface="+mn-lt"/>
                <a:ea typeface="+mn-ea"/>
                <a:cs typeface="+mn-cs"/>
              </a:rPr>
              <a:t>once. That’s not something that we expose via the CF and CLI today, but we do use it within the platform, within the Pivotal Cloud Foundry. A good example of that is staging an application. So despite how many instances you have of a web app for instance, it only needs to be stage one time. </a:t>
            </a:r>
          </a:p>
          <a:p>
            <a:pPr>
              <a:lnSpc>
                <a:spcPct val="143750"/>
              </a:lnSpc>
              <a:spcAft>
                <a:spcPts val="1387"/>
              </a:spcAft>
              <a:buClr>
                <a:schemeClr val="lt2"/>
              </a:buClr>
              <a:buSzPct val="91666"/>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 Long-running Process on the other hand is typically, represented as a web app and you can have many instances of the long running processes.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tasks and long-running processes are ran within a Container. And that container is imitable, just like we‘ve been talking about imitable infrastructure, once that container gets created it’s not going to change. There’s not gonna be changes made to it. And your applications are running safely within that, gives you that isolation in terms of CPU memory and disk.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that allows you to have really nice application density on an operating system. In Pivotal Cloud Foundry’s case, that would be a cell. Pivotal Cloud Foundry has a pool of cells. Many, many VMs are of types cell and your application instances gets distributed across cells.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r>
              <a:rPr lang="en-PH" sz="1100" kern="1200" dirty="0" smtClean="0">
                <a:solidFill>
                  <a:schemeClr val="tx1"/>
                </a:solidFill>
                <a:effectLst/>
                <a:latin typeface="+mn-lt"/>
                <a:ea typeface="+mn-ea"/>
                <a:cs typeface="+mn-cs"/>
              </a:rPr>
              <a:t>So what manages all of these Containers. Well, something known as Garden. And Garden is an interface with many different back-ends. And the reason that as many different back-ends is that so that it can support many different types of platforms. </a:t>
            </a:r>
            <a:endParaRPr lang="en-US" sz="1100" kern="1200" dirty="0" smtClean="0">
              <a:solidFill>
                <a:schemeClr val="tx1"/>
              </a:solidFill>
              <a:effectLst/>
              <a:latin typeface="+mn-lt"/>
              <a:ea typeface="+mn-ea"/>
              <a:cs typeface="+mn-cs"/>
            </a:endParaRPr>
          </a:p>
          <a:p>
            <a:r>
              <a:rPr lang="en-PH" sz="1100" kern="1200" dirty="0" smtClean="0">
                <a:solidFill>
                  <a:schemeClr val="tx1"/>
                </a:solidFill>
                <a:effectLst/>
                <a:latin typeface="+mn-lt"/>
                <a:ea typeface="+mn-ea"/>
                <a:cs typeface="+mn-cs"/>
              </a:rPr>
              <a:t>For example, It has a Linux backend and a Windows backend. So you can run windows based applications and applications that can run on Linux as well. And it all has the same interface.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Rep is a part of process that’s running on the cell as well and it represents the cell and the bulletin board system, which we will talk about in a moment.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But also an Auction. An Auction is just like it sounds, it’s essentially held to bid on executing a task or long running process.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Executor is the sub process of the Rep and one of its responsible for .. is really kind of understanding with what’s going on with that cell in terms of half container allocations. So it doesn’t have enough memory to allocate another container to this given cell. If it doesn’t it wouldn’t participate in an auction for instance.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 Executor does for Loggs on to Metron which subsequently _______ them to Loggreators. So Loggreator, excuse me Metron is of course also living in the cell and so you begin to see the beginnings of a micro service based architecture here.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Bulletin Board System (BBS) is the API to the Diego database. It understands what's going on in terms of tasks and long-running processes and it persists all of these information into the etcd.</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Brain is really responsible for holding the Auction and it does that through sub process known as the Auctioneer. The Converger is also important but I'm going to save the conversation on that until we talk about that in the high availability section.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Next we have the Loggregator. Loggregator is all about Logs and we had talked about how Metron is living on the cell and it passes logging information onto the Loggregator subsystem.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subsystem is made up of a lot of different components one of which is called Doppler. So one of the capabilities of the system is the ability to create what are known as App Syslog Drains, and what that allows you to do is drain all of your logs to a third-party log management system such as Splunk or Papertrail.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And then of course there's also the Traffic Controller. The Traffic Controller is another component but it's responsible for essentially handling requests such as CF logs. You guys will do that in the lab, We’ll do CF log statement and actually get to see all the logs from your application and various parts of the platform as it relates to your application.</a:t>
            </a:r>
            <a:r>
              <a:rPr lang="en-US" dirty="0" smtClean="0">
                <a:effectLst/>
              </a:rPr>
              <a:t> </a:t>
            </a:r>
          </a:p>
          <a:p>
            <a:pPr>
              <a:lnSpc>
                <a:spcPct val="143750"/>
              </a:lnSpc>
              <a:spcAft>
                <a:spcPts val="1387"/>
              </a:spcAft>
              <a:buClr>
                <a:schemeClr val="lt2"/>
              </a:buClr>
              <a:buSzPct val="91666"/>
            </a:pPr>
            <a:endParaRPr lang="en-US" sz="1100" dirty="0" smtClean="0">
              <a:solidFill>
                <a:srgbClr val="333333"/>
              </a:solidFill>
              <a:effectLst/>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there are other ways to plug in to the Loggregator system. We've exposed what's known as the Firehose which is a websocket endpoint, that exposes a lot of things and that's why it's called the Firehose, the app logs, container metrics and elastic runtime component metrics.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really... what we're seeing folks do with this is, is pipe it into what are known as Nozzles. You to create a Nozzle and then transform it into whatever format you need it to. So for instance the Datadog Nozzle, you could create a nice visualization and Datadog to understand what's going on with your Pivotal Clou Foundry Instance.</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Cloud Controller is very important part of the system. It exposes the API for using and managing the Elastic Runtime. The _____________  responding to the push request. It allows you to deploy your applications, and overall manage the system.</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persists a lot of its information and what's known as a Cloud Controller Database. This has information about your Orgs, your Spaces and your App data. App data meaning, your application name, your memory, any environment variables you might set, those types of things.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Blob Store is also important piece, so when you do an upload you actually save the the application artifact to the Blob Store but when you also go through staging and create the droplet that also gets saved to the to the Blob Store, and it's really just kind of a way to optimize the system so that those tasks don't have to be done over and over again.</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When we talk about the Cloud Controller Bridges, will become more apparent the next slide, but really what the Cloud Controller Bridge is all about, is really translating an application specific domain into the more generic Diego language of tasks and long-running processes.</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 let's talk a little bit about Routing. In this case, the Router is responsible for routing traffic to the appropriate component it's not much of a surprise. So for instance whatever your URL is, it's going to be able to map that to various application instances running on the given cells.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Change to the version that works</a:t>
            </a:r>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r>
              <a:rPr lang="en-US" dirty="0" smtClean="0">
                <a:latin typeface="Calibri" charset="0"/>
              </a:rPr>
              <a:t>Discuss the app </a:t>
            </a:r>
            <a:r>
              <a:rPr lang="en-US" dirty="0" err="1" smtClean="0">
                <a:latin typeface="Calibri" charset="0"/>
              </a:rPr>
              <a:t>autoscaler</a:t>
            </a:r>
            <a:r>
              <a:rPr lang="en-US" dirty="0" smtClean="0">
                <a:latin typeface="Calibri" charset="0"/>
              </a:rPr>
              <a:t> </a:t>
            </a:r>
            <a:endParaRPr lang="en-US" dirty="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Linux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t>
            </a:r>
          </a:p>
          <a:p>
            <a:pPr marL="0" lvl="0" indent="0">
              <a:buClr>
                <a:schemeClr val="bg1"/>
              </a:buClr>
              <a:buSzPct val="100000"/>
              <a:buFontTx/>
              <a:buNone/>
            </a:pPr>
            <a:endParaRPr lang="en-US" sz="1200" baseline="0" dirty="0" smtClean="0">
              <a:solidFill>
                <a:schemeClr val="bg1"/>
              </a:solidFill>
              <a:latin typeface="+mn-lt"/>
              <a:ea typeface="Arial"/>
              <a:cs typeface="Arial"/>
              <a:sym typeface="Arial"/>
            </a:endParaRPr>
          </a:p>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3195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solidFill>
                <a:schemeClr val="dk1"/>
              </a:solidFill>
              <a:latin typeface="Verdana"/>
              <a:ea typeface="Verdana"/>
              <a:cs typeface="Verdana"/>
              <a:sym typeface="Verdana"/>
            </a:endParaRPr>
          </a:p>
          <a:p>
            <a:r>
              <a:rPr lang="en-US" dirty="0">
                <a:solidFill>
                  <a:schemeClr val="dk1"/>
                </a:solidFill>
                <a:latin typeface="Verdana"/>
                <a:ea typeface="Verdana"/>
                <a:cs typeface="Verdana"/>
                <a:sym typeface="Verdana"/>
              </a:rPr>
              <a:t>a Japanese poem of seventeen syllables, in three lines of five, seven, and five, traditionally evoking images of the natural world.</a:t>
            </a:r>
            <a:endParaRPr lang="en-US" dirty="0"/>
          </a:p>
        </p:txBody>
      </p:sp>
    </p:spTree>
    <p:extLst>
      <p:ext uri="{BB962C8B-B14F-4D97-AF65-F5344CB8AC3E}">
        <p14:creationId xmlns:p14="http://schemas.microsoft.com/office/powerpoint/2010/main" val="2181335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How to scale</a:t>
            </a:r>
            <a:r>
              <a:rPr lang="en-US" sz="1400" baseline="0" dirty="0" smtClean="0"/>
              <a:t> </a:t>
            </a:r>
            <a:r>
              <a:rPr lang="en-US" sz="1400" baseline="0" smtClean="0"/>
              <a:t>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Meeting Notes (2/10/16 13:49) -----</a:t>
            </a:r>
          </a:p>
          <a:p>
            <a:r>
              <a:rPr lang="en-US" dirty="0"/>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Discuss the traditional challenges associated with deployments and how PCF automates many of the steps.  The team is not spending time writing and maintaining Infrastructure as code systems (i.e. puppet, chef, etc).  This basic functionality is baked into the platform.</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886F6747-3EAD-3048-A696-E83606B6E063}"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204"/>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Shape 205"/>
          <p:cNvSpPr>
            <a:spLocks noGrp="1"/>
          </p:cNvSpPr>
          <p:nvPr>
            <p:ph type="body" idx="1"/>
          </p:nvPr>
        </p:nvSpPr>
        <p:spPr bwMode="auto">
          <a:xfrm>
            <a:off x="295275" y="2971800"/>
            <a:ext cx="6267450" cy="57943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56" tIns="45266" rIns="90556" bIns="45266" numCol="1" anchor="t" anchorCtr="0" compatLnSpc="1">
            <a:prstTxWarp prst="textNoShape">
              <a:avLst/>
            </a:prstTxWarp>
            <a:normAutofit fontScale="92500" lnSpcReduction="20000"/>
          </a:bodyPr>
          <a:lstStyle/>
          <a:p>
            <a:pPr>
              <a:buClr>
                <a:srgbClr val="000000"/>
              </a:buClr>
              <a:buSzPct val="25000"/>
              <a:defRPr/>
            </a:pPr>
            <a:r>
              <a:rPr lang="en-US" sz="1400" dirty="0" smtClean="0">
                <a:solidFill>
                  <a:srgbClr val="000000"/>
                </a:solidFill>
                <a:latin typeface="Verdana" charset="0"/>
                <a:cs typeface="Verdana" charset="0"/>
                <a:sym typeface="Verdana" charset="0"/>
              </a:rPr>
              <a:t>Talk and click through how applications are deployed and all of the manual effort that is automated underneath the hood.</a:t>
            </a:r>
          </a:p>
          <a:p>
            <a:pPr>
              <a:buClr>
                <a:srgbClr val="000000"/>
              </a:buClr>
              <a:buSzPct val="25000"/>
              <a:defRPr/>
            </a:pPr>
            <a:endParaRPr lang="en-US" sz="1400" b="1" dirty="0" smtClean="0">
              <a:solidFill>
                <a:srgbClr val="000000"/>
              </a:solidFill>
              <a:latin typeface="Verdana" charset="0"/>
              <a:cs typeface="Verdana" charset="0"/>
              <a:sym typeface="Verdana" charset="0"/>
            </a:endParaRPr>
          </a:p>
          <a:p>
            <a:pPr>
              <a:buClr>
                <a:srgbClr val="000000"/>
              </a:buClr>
              <a:buSzPct val="25000"/>
              <a:defRPr/>
            </a:pPr>
            <a:r>
              <a:rPr lang="en-US" sz="1400" b="1" dirty="0" smtClean="0">
                <a:solidFill>
                  <a:srgbClr val="000000"/>
                </a:solidFill>
                <a:latin typeface="Verdana" charset="0"/>
                <a:cs typeface="Verdana" charset="0"/>
                <a:sym typeface="Verdana" charset="0"/>
              </a:rPr>
              <a:t>Cloud </a:t>
            </a:r>
            <a:r>
              <a:rPr lang="en-US" sz="1400" b="1" dirty="0">
                <a:solidFill>
                  <a:srgbClr val="000000"/>
                </a:solidFill>
                <a:latin typeface="Verdana" charset="0"/>
                <a:cs typeface="Verdana" charset="0"/>
                <a:sym typeface="Verdana" charset="0"/>
              </a:rPr>
              <a:t>Foundry PaaS – Pushing an Application with Diego</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 deployment: what has changed? </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1- Domain specific (notion of apps) -&gt; Abstractions (notions of LRPs and Tasks). App staging is a Task. App start is launching a LRP.</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2- Platform specific </a:t>
            </a:r>
            <a:r>
              <a:rPr lang="en-US" sz="1100" dirty="0" smtClean="0">
                <a:solidFill>
                  <a:srgbClr val="000000"/>
                </a:solidFill>
                <a:latin typeface="Verdana" charset="0"/>
                <a:cs typeface="Verdana" charset="0"/>
                <a:sym typeface="Verdana" charset="0"/>
              </a:rPr>
              <a:t>(Linux) </a:t>
            </a:r>
            <a:r>
              <a:rPr lang="en-US" sz="1100" dirty="0">
                <a:solidFill>
                  <a:srgbClr val="000000"/>
                </a:solidFill>
                <a:latin typeface="Verdana" charset="0"/>
                <a:cs typeface="Verdana" charset="0"/>
                <a:sym typeface="Verdana" charset="0"/>
              </a:rPr>
              <a:t>-&gt; Supporting multi platform (Windows &amp; Linux) enabling running also .NET apps, thanks to our new Container implementation: Garden</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What’s more, there is a 3</a:t>
            </a:r>
            <a:r>
              <a:rPr lang="en-US" sz="1100" baseline="30000" dirty="0">
                <a:solidFill>
                  <a:srgbClr val="000000"/>
                </a:solidFill>
                <a:latin typeface="Verdana" charset="0"/>
                <a:cs typeface="Verdana" charset="0"/>
                <a:sym typeface="Verdana" charset="0"/>
              </a:rPr>
              <a:t>rd</a:t>
            </a:r>
            <a:r>
              <a:rPr lang="en-US" sz="1100" dirty="0">
                <a:solidFill>
                  <a:srgbClr val="000000"/>
                </a:solidFill>
                <a:latin typeface="Verdana" charset="0"/>
                <a:cs typeface="Verdana" charset="0"/>
                <a:sym typeface="Verdana" charset="0"/>
              </a:rPr>
              <a:t> workflow supported: Docker on Linux</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3- New Auction-based workload scheduler: Cloud Controller no longer in charge of deciding where AIs are spun up. Auctioneer manages the process running an auction, making it more optimized.</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dirty="0">
                <a:solidFill>
                  <a:srgbClr val="000000"/>
                </a:solidFill>
                <a:latin typeface="Verdana" charset="0"/>
                <a:cs typeface="Verdana" charset="0"/>
                <a:sym typeface="Verdana" charset="0"/>
              </a:rPr>
              <a:t>With </a:t>
            </a:r>
            <a:r>
              <a:rPr lang="en-US" sz="1100" b="1" dirty="0">
                <a:solidFill>
                  <a:srgbClr val="000000"/>
                </a:solidFill>
                <a:latin typeface="Verdana" charset="0"/>
                <a:cs typeface="Verdana" charset="0"/>
                <a:sym typeface="Verdana" charset="0"/>
              </a:rPr>
              <a:t>Diego</a:t>
            </a:r>
            <a:r>
              <a:rPr lang="en-US" sz="1100" dirty="0">
                <a:solidFill>
                  <a:srgbClr val="000000"/>
                </a:solidFill>
                <a:latin typeface="Verdana" charset="0"/>
                <a:cs typeface="Verdana" charset="0"/>
                <a:sym typeface="Verdana" charset="0"/>
              </a:rPr>
              <a:t> in place, more loosely-coupled components take part in the process, stripping down the Cloud Controller from too many previous responsibilities, making it easier to maintain and evolve the entire architecture.</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The</a:t>
            </a:r>
            <a:r>
              <a:rPr lang="en-US" sz="1100" b="1" dirty="0">
                <a:solidFill>
                  <a:srgbClr val="000000"/>
                </a:solidFill>
                <a:latin typeface="Verdana" charset="0"/>
                <a:cs typeface="Verdana" charset="0"/>
                <a:sym typeface="Verdana" charset="0"/>
              </a:rPr>
              <a:t> Cloud Controller </a:t>
            </a:r>
            <a:r>
              <a:rPr lang="en-US" sz="1100" dirty="0">
                <a:solidFill>
                  <a:srgbClr val="000000"/>
                </a:solidFill>
                <a:latin typeface="Verdana" charset="0"/>
                <a:cs typeface="Verdana" charset="0"/>
                <a:sym typeface="Verdana" charset="0"/>
              </a:rPr>
              <a:t>handles the routing of client requests internally through the </a:t>
            </a:r>
            <a:r>
              <a:rPr lang="en-US" sz="1100" b="1" dirty="0">
                <a:solidFill>
                  <a:srgbClr val="000000"/>
                </a:solidFill>
                <a:latin typeface="Verdana" charset="0"/>
                <a:cs typeface="Verdana" charset="0"/>
                <a:sym typeface="Verdana" charset="0"/>
              </a:rPr>
              <a:t>Cloud Controller Bridge</a:t>
            </a:r>
            <a:r>
              <a:rPr lang="en-US" sz="1100" dirty="0">
                <a:solidFill>
                  <a:srgbClr val="000000"/>
                </a:solidFill>
                <a:latin typeface="Verdana" charset="0"/>
                <a:cs typeface="Verdana" charset="0"/>
                <a:sym typeface="Verdana" charset="0"/>
              </a:rPr>
              <a:t>. It also manages the Blobstore to store packages and droplets and the DB to store App Metadata and Service credentials. Blobstore could be internal or external, depending on the setup.</a:t>
            </a:r>
          </a:p>
          <a:p>
            <a:pPr>
              <a:buClr>
                <a:srgbClr val="000000"/>
              </a:buClr>
              <a:buSzPct val="25000"/>
              <a:defRPr/>
            </a:pPr>
            <a:r>
              <a:rPr lang="en-US" sz="1100" dirty="0">
                <a:solidFill>
                  <a:srgbClr val="000000"/>
                </a:solidFill>
                <a:latin typeface="Verdana" charset="0"/>
                <a:cs typeface="Verdana" charset="0"/>
                <a:sym typeface="Verdana" charset="0"/>
              </a:rPr>
              <a:t>A </a:t>
            </a:r>
            <a:r>
              <a:rPr lang="en-US" sz="1100" b="1" dirty="0">
                <a:solidFill>
                  <a:srgbClr val="000000"/>
                </a:solidFill>
                <a:latin typeface="Verdana" charset="0"/>
                <a:cs typeface="Verdana" charset="0"/>
                <a:sym typeface="Verdana" charset="0"/>
              </a:rPr>
              <a:t>service</a:t>
            </a:r>
            <a:r>
              <a:rPr lang="en-US" sz="1100" dirty="0">
                <a:solidFill>
                  <a:srgbClr val="000000"/>
                </a:solidFill>
                <a:latin typeface="Verdana" charset="0"/>
                <a:cs typeface="Verdana" charset="0"/>
                <a:sym typeface="Verdana" charset="0"/>
              </a:rPr>
              <a:t> </a:t>
            </a:r>
            <a:r>
              <a:rPr lang="en-US" sz="1100" b="1" dirty="0">
                <a:solidFill>
                  <a:srgbClr val="000000"/>
                </a:solidFill>
                <a:latin typeface="Verdana" charset="0"/>
                <a:cs typeface="Verdana" charset="0"/>
                <a:sym typeface="Verdana" charset="0"/>
              </a:rPr>
              <a:t>gateway</a:t>
            </a:r>
            <a:r>
              <a:rPr lang="en-US" sz="1100" dirty="0">
                <a:solidFill>
                  <a:srgbClr val="000000"/>
                </a:solidFill>
                <a:latin typeface="Verdana" charset="0"/>
                <a:cs typeface="Verdana" charset="0"/>
                <a:sym typeface="Verdana" charset="0"/>
              </a:rPr>
              <a:t> provides an interface for services (native or external).</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More in the next slide about the </a:t>
            </a:r>
            <a:r>
              <a:rPr lang="en-US" sz="1100" b="1" dirty="0">
                <a:solidFill>
                  <a:srgbClr val="000000"/>
                </a:solidFill>
                <a:latin typeface="Verdana" charset="0"/>
                <a:cs typeface="Verdana" charset="0"/>
                <a:sym typeface="Verdana" charset="0"/>
              </a:rPr>
              <a:t>Cloud Controller Bridge </a:t>
            </a:r>
            <a:r>
              <a:rPr lang="en-US" sz="1100" dirty="0">
                <a:solidFill>
                  <a:srgbClr val="000000"/>
                </a:solidFill>
                <a:latin typeface="Verdana" charset="0"/>
                <a:cs typeface="Verdana" charset="0"/>
                <a:sym typeface="Verdana" charset="0"/>
              </a:rPr>
              <a:t>(CC-Bridge), the </a:t>
            </a:r>
            <a:r>
              <a:rPr lang="en-US" sz="1100" b="1" dirty="0">
                <a:solidFill>
                  <a:srgbClr val="000000"/>
                </a:solidFill>
                <a:latin typeface="Verdana" charset="0"/>
                <a:cs typeface="Verdana" charset="0"/>
                <a:sym typeface="Verdana" charset="0"/>
              </a:rPr>
              <a:t>Bulletin Board System</a:t>
            </a:r>
            <a:r>
              <a:rPr lang="en-US" sz="1100" dirty="0">
                <a:solidFill>
                  <a:srgbClr val="000000"/>
                </a:solidFill>
                <a:latin typeface="Verdana" charset="0"/>
                <a:cs typeface="Verdana" charset="0"/>
                <a:sym typeface="Verdana" charset="0"/>
              </a:rPr>
              <a:t> (BBS) and the </a:t>
            </a:r>
            <a:r>
              <a:rPr lang="en-US" sz="1100" b="1" dirty="0">
                <a:solidFill>
                  <a:srgbClr val="000000"/>
                </a:solidFill>
                <a:latin typeface="Verdana" charset="0"/>
                <a:cs typeface="Verdana" charset="0"/>
                <a:sym typeface="Verdana" charset="0"/>
              </a:rPr>
              <a:t>Auctioneer</a:t>
            </a:r>
            <a:r>
              <a:rPr lang="en-US" sz="1100" dirty="0">
                <a:solidFill>
                  <a:srgbClr val="000000"/>
                </a:solidFill>
                <a:latin typeface="Verdana" charset="0"/>
                <a:cs typeface="Verdana" charset="0"/>
                <a:sym typeface="Verdana" charset="0"/>
              </a:rPr>
              <a:t>  in the next slide</a:t>
            </a:r>
          </a:p>
          <a:p>
            <a:pPr>
              <a:buClr>
                <a:srgbClr val="000000"/>
              </a:buClr>
              <a:buSzPct val="25000"/>
              <a:defRPr/>
            </a:pPr>
            <a:r>
              <a:rPr lang="en-US" sz="1100" dirty="0">
                <a:solidFill>
                  <a:srgbClr val="000000"/>
                </a:solidFill>
                <a:latin typeface="Verdana" charset="0"/>
                <a:cs typeface="Verdana" charset="0"/>
                <a:sym typeface="Verdana" charset="0"/>
              </a:rPr>
              <a:t>Apps run in a </a:t>
            </a:r>
            <a:r>
              <a:rPr lang="en-US" sz="1100" b="1" dirty="0">
                <a:solidFill>
                  <a:srgbClr val="000000"/>
                </a:solidFill>
                <a:latin typeface="Verdana" charset="0"/>
                <a:cs typeface="Verdana" charset="0"/>
                <a:sym typeface="Verdana" charset="0"/>
              </a:rPr>
              <a:t>CELL</a:t>
            </a:r>
            <a:r>
              <a:rPr lang="en-US" sz="1100" dirty="0">
                <a:solidFill>
                  <a:srgbClr val="000000"/>
                </a:solidFill>
                <a:latin typeface="Verdana" charset="0"/>
                <a:cs typeface="Verdana" charset="0"/>
                <a:sym typeface="Verdana" charset="0"/>
              </a:rPr>
              <a:t>, part of the new Cloud Foundry Runtime, called </a:t>
            </a:r>
            <a:r>
              <a:rPr lang="en-US" sz="1100" b="1" dirty="0">
                <a:solidFill>
                  <a:srgbClr val="000000"/>
                </a:solidFill>
                <a:latin typeface="Verdana" charset="0"/>
                <a:cs typeface="Verdana" charset="0"/>
                <a:sym typeface="Verdana" charset="0"/>
              </a:rPr>
              <a:t>Diego</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Routers</a:t>
            </a:r>
            <a:r>
              <a:rPr lang="en-US" sz="1100" dirty="0">
                <a:solidFill>
                  <a:srgbClr val="000000"/>
                </a:solidFill>
                <a:latin typeface="Verdana" charset="0"/>
                <a:cs typeface="Verdana" charset="0"/>
                <a:sym typeface="Verdana" charset="0"/>
              </a:rPr>
              <a:t> manage application traffic.</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Diego </a:t>
            </a:r>
            <a:r>
              <a:rPr lang="en-US" sz="1100" dirty="0">
                <a:solidFill>
                  <a:srgbClr val="000000"/>
                </a:solidFill>
                <a:latin typeface="Verdana" charset="0"/>
                <a:cs typeface="Verdana" charset="0"/>
                <a:sym typeface="Verdana" charset="0"/>
              </a:rPr>
              <a:t>handles all health management for apps (now LRPs), through a series of single-purpose components: Nsync (part of the CC-Bridge), BBS (part of Diego DB) and the Converger (part of the Diego Brain)</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Apps</a:t>
            </a:r>
            <a:r>
              <a:rPr lang="en-US" sz="1100" dirty="0">
                <a:solidFill>
                  <a:srgbClr val="000000"/>
                </a:solidFill>
                <a:latin typeface="Verdana" charset="0"/>
                <a:cs typeface="Verdana" charset="0"/>
                <a:sym typeface="Verdana" charset="0"/>
              </a:rPr>
              <a:t> are accessed directly through the router while web and CLI clients (e.g., vmc, STS) access Cloud Controller via RESTful services.</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471468383"/>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57153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1631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 Blank logo">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379614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6802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95581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0905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19253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64927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theme" Target="../theme/theme2.xml"/><Relationship Id="rId18"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83" r:id="rId8"/>
    <p:sldLayoutId id="2147483684" r:id="rId9"/>
    <p:sldLayoutId id="2147483685" r:id="rId10"/>
    <p:sldLayoutId id="2147483688" r:id="rId11"/>
    <p:sldLayoutId id="2147483693" r:id="rId12"/>
    <p:sldLayoutId id="2147483694" r:id="rId13"/>
    <p:sldLayoutId id="2147483695"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8">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9" r:id="rId13"/>
    <p:sldLayoutId id="2147483690" r:id="rId14"/>
    <p:sldLayoutId id="2147483691" r:id="rId15"/>
    <p:sldLayoutId id="2147483692"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jpeg"/></Relationships>
</file>

<file path=ppt/slides/_rels/slide14.xml.rels><?xml version="1.0" encoding="UTF-8" standalone="yes"?>
<Relationships xmlns="http://schemas.openxmlformats.org/package/2006/relationships"><Relationship Id="rId9" Type="http://schemas.openxmlformats.org/officeDocument/2006/relationships/image" Target="../media/image37.png"/><Relationship Id="rId20" Type="http://schemas.openxmlformats.org/officeDocument/2006/relationships/image" Target="../media/image48.jpeg"/><Relationship Id="rId21" Type="http://schemas.openxmlformats.org/officeDocument/2006/relationships/image" Target="../media/image49.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0.gif-c200"/></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0.gif-c200"/><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23.png"/><Relationship Id="rId5" Type="http://schemas.openxmlformats.org/officeDocument/2006/relationships/image" Target="../media/image71.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image" Target="../media/image24.png"/><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72.png"/><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0.png"/><Relationship Id="rId3" Type="http://schemas.openxmlformats.org/officeDocument/2006/relationships/image" Target="../media/image81.png"/></Relationships>
</file>

<file path=ppt/slides/_rels/slide42.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80.png"/><Relationship Id="rId1" Type="http://schemas.openxmlformats.org/officeDocument/2006/relationships/slideLayout" Target="../slideLayouts/slideLayout24.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24.xml"/><Relationship Id="rId2" Type="http://schemas.openxmlformats.org/officeDocument/2006/relationships/image" Target="../media/image80.png"/></Relationships>
</file>

<file path=ppt/slides/_rels/slide44.xml.rels><?xml version="1.0" encoding="UTF-8" standalone="yes"?>
<Relationships xmlns="http://schemas.openxmlformats.org/package/2006/relationships"><Relationship Id="rId11" Type="http://schemas.openxmlformats.org/officeDocument/2006/relationships/image" Target="../media/image100.png"/><Relationship Id="rId12" Type="http://schemas.openxmlformats.org/officeDocument/2006/relationships/image" Target="../media/image88.png"/><Relationship Id="rId13" Type="http://schemas.openxmlformats.org/officeDocument/2006/relationships/image" Target="../media/image101.png"/><Relationship Id="rId1" Type="http://schemas.openxmlformats.org/officeDocument/2006/relationships/slideLayout" Target="../slideLayouts/slideLayout24.xml"/><Relationship Id="rId2" Type="http://schemas.openxmlformats.org/officeDocument/2006/relationships/image" Target="../media/image80.png"/><Relationship Id="rId3" Type="http://schemas.openxmlformats.org/officeDocument/2006/relationships/image" Target="../media/image83.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4.xml"/><Relationship Id="rId2" Type="http://schemas.openxmlformats.org/officeDocument/2006/relationships/image" Target="../media/image87.png"/></Relationships>
</file>

<file path=ppt/slides/_rels/slide46.xml.rels><?xml version="1.0" encoding="UTF-8" standalone="yes"?>
<Relationships xmlns="http://schemas.openxmlformats.org/package/2006/relationships"><Relationship Id="rId9" Type="http://schemas.openxmlformats.org/officeDocument/2006/relationships/image" Target="../media/image109.png"/><Relationship Id="rId20" Type="http://schemas.openxmlformats.org/officeDocument/2006/relationships/image" Target="../media/image22.jpeg"/><Relationship Id="rId21" Type="http://schemas.openxmlformats.org/officeDocument/2006/relationships/image" Target="../media/image23.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58.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jpeg"/><Relationship Id="rId1" Type="http://schemas.openxmlformats.org/officeDocument/2006/relationships/slideLayout" Target="../slideLayouts/slideLayout24.xml"/><Relationship Id="rId2" Type="http://schemas.openxmlformats.org/officeDocument/2006/relationships/image" Target="../media/image87.png"/><Relationship Id="rId3" Type="http://schemas.openxmlformats.org/officeDocument/2006/relationships/image" Target="../media/image104.png"/><Relationship Id="rId4" Type="http://schemas.openxmlformats.org/officeDocument/2006/relationships/image" Target="../media/image93.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png"/><Relationship Id="rId9" Type="http://schemas.openxmlformats.org/officeDocument/2006/relationships/image" Target="../media/image118.png"/><Relationship Id="rId1" Type="http://schemas.openxmlformats.org/officeDocument/2006/relationships/slideLayout" Target="../slideLayouts/slideLayout24.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9.png"/><Relationship Id="rId3" Type="http://schemas.openxmlformats.org/officeDocument/2006/relationships/image" Target="../media/image1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1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cloudfoundry-community/cf-docs-contrib/wiki/Buildpac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p:nvPr/>
        </p:nvPicPr>
        <p:blipFill rotWithShape="1">
          <a:blip r:embed="rId3">
            <a:alphaModFix/>
          </a:blip>
          <a:srcRect t="5794" b="5795"/>
          <a:stretch/>
        </p:blipFill>
        <p:spPr>
          <a:xfrm>
            <a:off x="-13166" y="-130746"/>
            <a:ext cx="9170333" cy="5404994"/>
          </a:xfrm>
          <a:prstGeom prst="rect">
            <a:avLst/>
          </a:prstGeom>
          <a:noFill/>
          <a:ln>
            <a:noFill/>
          </a:ln>
        </p:spPr>
      </p:pic>
      <p:sp>
        <p:nvSpPr>
          <p:cNvPr id="134" name="Shape 134"/>
          <p:cNvSpPr/>
          <p:nvPr/>
        </p:nvSpPr>
        <p:spPr>
          <a:xfrm>
            <a:off x="-4468" y="-130746"/>
            <a:ext cx="9144000" cy="5404994"/>
          </a:xfrm>
          <a:prstGeom prst="rect">
            <a:avLst/>
          </a:prstGeom>
          <a:solidFill>
            <a:srgbClr val="182730">
              <a:alpha val="76862"/>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135" name="Shape 135" descr="pivotal_white.png"/>
          <p:cNvPicPr preferRelativeResize="0"/>
          <p:nvPr/>
        </p:nvPicPr>
        <p:blipFill rotWithShape="1">
          <a:blip r:embed="rId4">
            <a:alphaModFix/>
          </a:blip>
          <a:srcRect/>
          <a:stretch/>
        </p:blipFill>
        <p:spPr>
          <a:xfrm>
            <a:off x="753110" y="978441"/>
            <a:ext cx="1368553" cy="336279"/>
          </a:xfrm>
          <a:prstGeom prst="rect">
            <a:avLst/>
          </a:prstGeom>
          <a:noFill/>
          <a:ln>
            <a:noFill/>
          </a:ln>
        </p:spPr>
      </p:pic>
      <p:sp>
        <p:nvSpPr>
          <p:cNvPr id="136" name="Shape 136"/>
          <p:cNvSpPr txBox="1"/>
          <p:nvPr/>
        </p:nvSpPr>
        <p:spPr>
          <a:xfrm>
            <a:off x="623454" y="1898424"/>
            <a:ext cx="7897089" cy="1231106"/>
          </a:xfrm>
          <a:prstGeom prst="rect">
            <a:avLst/>
          </a:prstGeom>
          <a:noFill/>
          <a:ln>
            <a:noFill/>
          </a:ln>
          <a:effectLst>
            <a:outerShdw blurRad="63500" sx="102000" sy="102000" algn="ctr" rotWithShape="0">
              <a:srgbClr val="000000">
                <a:alpha val="4000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4200" b="1" dirty="0">
                <a:solidFill>
                  <a:srgbClr val="00AE9E"/>
                </a:solidFill>
              </a:rPr>
              <a:t>.NET</a:t>
            </a:r>
            <a:r>
              <a:rPr lang="en-US" sz="4200" b="1" i="0" u="none" strike="noStrike" cap="none" dirty="0">
                <a:solidFill>
                  <a:srgbClr val="00AE9E"/>
                </a:solidFill>
                <a:latin typeface="Arial"/>
                <a:ea typeface="Arial"/>
                <a:cs typeface="Arial"/>
                <a:sym typeface="Arial"/>
              </a:rPr>
              <a:t> </a:t>
            </a:r>
            <a:r>
              <a:rPr lang="en-US" sz="4200" b="1" dirty="0" smtClean="0">
                <a:solidFill>
                  <a:srgbClr val="00AE9E"/>
                </a:solidFill>
              </a:rPr>
              <a:t>on</a:t>
            </a:r>
            <a:r>
              <a:rPr lang="en-US" sz="4200" b="1" i="0" u="none" strike="noStrike" cap="none" dirty="0" smtClean="0">
                <a:solidFill>
                  <a:srgbClr val="00AE9E"/>
                </a:solidFill>
                <a:latin typeface="Arial"/>
                <a:ea typeface="Arial"/>
                <a:cs typeface="Arial"/>
                <a:sym typeface="Arial"/>
              </a:rPr>
              <a:t> PCF</a:t>
            </a:r>
            <a:endParaRPr lang="en-US" sz="4200" b="1" i="0" u="none" strike="noStrike" cap="none" dirty="0">
              <a:solidFill>
                <a:srgbClr val="00AE9E"/>
              </a:solidFill>
              <a:latin typeface="Arial"/>
              <a:ea typeface="Arial"/>
              <a:cs typeface="Arial"/>
              <a:sym typeface="Arial"/>
            </a:endParaRPr>
          </a:p>
        </p:txBody>
      </p:sp>
      <p:pic>
        <p:nvPicPr>
          <p:cNvPr id="137" name="Shape 137" descr="pivotal_teal.png"/>
          <p:cNvPicPr preferRelativeResize="0"/>
          <p:nvPr/>
        </p:nvPicPr>
        <p:blipFill rotWithShape="1">
          <a:blip r:embed="rId5">
            <a:alphaModFix/>
          </a:blip>
          <a:srcRect/>
          <a:stretch/>
        </p:blipFill>
        <p:spPr>
          <a:xfrm>
            <a:off x="8272779" y="4855076"/>
            <a:ext cx="731519" cy="171298"/>
          </a:xfrm>
          <a:prstGeom prst="rect">
            <a:avLst/>
          </a:prstGeom>
          <a:noFill/>
          <a:ln>
            <a:noFill/>
          </a:ln>
        </p:spPr>
      </p:pic>
      <p:sp>
        <p:nvSpPr>
          <p:cNvPr id="2" name="Rectangle 1"/>
          <p:cNvSpPr/>
          <p:nvPr/>
        </p:nvSpPr>
        <p:spPr>
          <a:xfrm>
            <a:off x="753110" y="2813611"/>
            <a:ext cx="8251188" cy="543739"/>
          </a:xfrm>
          <a:prstGeom prst="rect">
            <a:avLst/>
          </a:prstGeom>
        </p:spPr>
        <p:txBody>
          <a:bodyPr wrap="square">
            <a:spAutoFit/>
          </a:bodyPr>
          <a:lstStyle/>
          <a:p>
            <a:pPr>
              <a:lnSpc>
                <a:spcPct val="90000"/>
              </a:lnSpc>
              <a:spcAft>
                <a:spcPts val="1200"/>
              </a:spcAft>
            </a:pPr>
            <a:r>
              <a:rPr lang="en-US" sz="3200" spc="-100" dirty="0" smtClean="0">
                <a:solidFill>
                  <a:schemeClr val="bg1"/>
                </a:solidFill>
                <a:effectLst>
                  <a:outerShdw blurRad="50800" dist="38100" dir="5400000" algn="t" rotWithShape="0">
                    <a:prstClr val="black">
                      <a:alpha val="40000"/>
                    </a:prstClr>
                  </a:outerShdw>
                </a:effectLst>
              </a:rPr>
              <a:t>PCF Architecture</a:t>
            </a:r>
            <a:endParaRPr lang="en-US" sz="3200" spc="-100" dirty="0">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1528470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1000"/>
                                        <p:tgtEl>
                                          <p:spTgt spid="135"/>
                                        </p:tgtEl>
                                      </p:cBhvr>
                                    </p:animEffect>
                                  </p:childTnLst>
                                </p:cTn>
                              </p:par>
                              <p:par>
                                <p:cTn id="12" presetID="10" presetClass="entr" presetSubtype="0" fill="hold" nodeType="withEffect">
                                  <p:stCondLst>
                                    <p:cond delay="0"/>
                                  </p:stCondLst>
                                  <p:childTnLst>
                                    <p:set>
                                      <p:cBhvr>
                                        <p:cTn id="13" dur="1" fill="hold">
                                          <p:stCondLst>
                                            <p:cond delay="0"/>
                                          </p:stCondLst>
                                        </p:cTn>
                                        <p:tgtEl>
                                          <p:spTgt spid="136"/>
                                        </p:tgtEl>
                                        <p:attrNameLst>
                                          <p:attrName>style.visibility</p:attrName>
                                        </p:attrNameLst>
                                      </p:cBhvr>
                                      <p:to>
                                        <p:strVal val="visible"/>
                                      </p:to>
                                    </p:set>
                                    <p:animEffect transition="in" filter="fade">
                                      <p:cBhvr>
                                        <p:cTn id="14"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
        <p:nvSpPr>
          <p:cNvPr id="10" name="Title 1"/>
          <p:cNvSpPr txBox="1">
            <a:spLocks/>
          </p:cNvSpPr>
          <p:nvPr/>
        </p:nvSpPr>
        <p:spPr>
          <a:xfrm>
            <a:off x="1161142" y="248632"/>
            <a:ext cx="6930571"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Customize the Container Experience</a:t>
            </a:r>
            <a:endParaRPr lang="en-US" sz="3200" dirty="0">
              <a:solidFill>
                <a:schemeClr val="bg2"/>
              </a:solidFill>
              <a:latin typeface="Arial" charset="0"/>
            </a:endParaRPr>
          </a:p>
        </p:txBody>
      </p:sp>
    </p:spTree>
    <p:extLst>
      <p:ext uri="{BB962C8B-B14F-4D97-AF65-F5344CB8AC3E}">
        <p14:creationId xmlns:p14="http://schemas.microsoft.com/office/powerpoint/2010/main" val="4872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
        <p:nvSpPr>
          <p:cNvPr id="84" name="Title 1"/>
          <p:cNvSpPr txBox="1">
            <a:spLocks/>
          </p:cNvSpPr>
          <p:nvPr/>
        </p:nvSpPr>
        <p:spPr>
          <a:xfrm>
            <a:off x="1440784" y="36611"/>
            <a:ext cx="6572370"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Containers and Scaling</a:t>
            </a:r>
            <a:endParaRPr lang="en-US" sz="3200" dirty="0">
              <a:solidFill>
                <a:schemeClr val="bg2"/>
              </a:solidFill>
              <a:latin typeface="Arial" charset="0"/>
            </a:endParaRPr>
          </a:p>
        </p:txBody>
      </p:sp>
    </p:spTree>
    <p:extLst>
      <p:ext uri="{BB962C8B-B14F-4D97-AF65-F5344CB8AC3E}">
        <p14:creationId xmlns:p14="http://schemas.microsoft.com/office/powerpoint/2010/main" val="13401431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sz="2800" dirty="0">
                <a:solidFill>
                  <a:srgbClr val="FFFFFF"/>
                </a:solidFill>
                <a:latin typeface="Arial" charset="0"/>
              </a:rPr>
              <a:t>What is a Service</a:t>
            </a:r>
          </a:p>
        </p:txBody>
      </p:sp>
      <p:sp>
        <p:nvSpPr>
          <p:cNvPr id="16386" name="Text Placeholder 2"/>
          <p:cNvSpPr>
            <a:spLocks noGrp="1"/>
          </p:cNvSpPr>
          <p:nvPr>
            <p:ph sz="half" idx="1"/>
          </p:nvPr>
        </p:nvSpPr>
        <p:spPr>
          <a:xfrm>
            <a:off x="457200" y="876300"/>
            <a:ext cx="4038600" cy="3717925"/>
          </a:xfrm>
        </p:spPr>
        <p:txBody>
          <a:bodyPr/>
          <a:lstStyle/>
          <a:p>
            <a:pPr marL="342900" indent="-342900">
              <a:buFont typeface="Arial"/>
              <a:buChar char="•"/>
            </a:pPr>
            <a:r>
              <a:rPr lang="en-US" dirty="0">
                <a:solidFill>
                  <a:schemeClr val="bg1"/>
                </a:solidFill>
                <a:latin typeface="Arial" charset="0"/>
              </a:rPr>
              <a:t>Allows resources to be easily provisioned on-demand</a:t>
            </a:r>
          </a:p>
          <a:p>
            <a:pPr marL="342900" indent="-342900">
              <a:buFont typeface="Arial"/>
              <a:buChar char="•"/>
            </a:pPr>
            <a:r>
              <a:rPr lang="en-US" dirty="0">
                <a:solidFill>
                  <a:schemeClr val="bg1"/>
                </a:solidFill>
                <a:latin typeface="Arial" charset="0"/>
              </a:rPr>
              <a:t>Typically middleware, frameworks, and other “components” necessary for applications</a:t>
            </a:r>
          </a:p>
          <a:p>
            <a:pPr marL="342900" indent="-342900">
              <a:buFont typeface="Arial"/>
              <a:buChar char="•"/>
            </a:pPr>
            <a:r>
              <a:rPr lang="en-US" dirty="0">
                <a:solidFill>
                  <a:schemeClr val="bg1"/>
                </a:solidFill>
                <a:latin typeface="Arial" charset="0"/>
              </a:rPr>
              <a:t>Can be a persistent, </a:t>
            </a:r>
            <a:r>
              <a:rPr lang="en-US" dirty="0" err="1">
                <a:solidFill>
                  <a:schemeClr val="bg1"/>
                </a:solidFill>
                <a:latin typeface="Arial" charset="0"/>
              </a:rPr>
              <a:t>stateful</a:t>
            </a:r>
            <a:r>
              <a:rPr lang="en-US" dirty="0">
                <a:solidFill>
                  <a:schemeClr val="bg1"/>
                </a:solidFill>
                <a:latin typeface="Arial" charset="0"/>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82837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descr="MP90028933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33500"/>
            <a:ext cx="4557713"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p:cNvSpPr>
            <a:spLocks noGrp="1"/>
          </p:cNvSpPr>
          <p:nvPr>
            <p:ph type="title"/>
          </p:nvPr>
        </p:nvSpPr>
        <p:spPr/>
        <p:txBody>
          <a:bodyPr/>
          <a:lstStyle/>
          <a:p>
            <a:r>
              <a:rPr lang="en-US" sz="2800" dirty="0">
                <a:solidFill>
                  <a:srgbClr val="FFFFFF"/>
                </a:solidFill>
                <a:latin typeface="Arial" charset="0"/>
              </a:rPr>
              <a:t>Two Types of Services</a:t>
            </a:r>
          </a:p>
        </p:txBody>
      </p:sp>
      <p:sp>
        <p:nvSpPr>
          <p:cNvPr id="17411" name="Content Placeholder 13"/>
          <p:cNvSpPr>
            <a:spLocks noGrp="1"/>
          </p:cNvSpPr>
          <p:nvPr>
            <p:ph sz="half" idx="1"/>
          </p:nvPr>
        </p:nvSpPr>
        <p:spPr>
          <a:xfrm>
            <a:off x="457200" y="876300"/>
            <a:ext cx="4038600" cy="3717925"/>
          </a:xfrm>
        </p:spPr>
        <p:txBody>
          <a:bodyPr/>
          <a:lstStyle/>
          <a:p>
            <a:pPr marL="342900" indent="-342900">
              <a:buFont typeface="Arial"/>
              <a:buChar char="•"/>
            </a:pPr>
            <a:r>
              <a:rPr lang="en-US" dirty="0">
                <a:solidFill>
                  <a:srgbClr val="FFFFFF"/>
                </a:solidFill>
                <a:latin typeface="Arial" charset="0"/>
              </a:rPr>
              <a:t>Managed - Fully integrated, with full lifecycle management</a:t>
            </a:r>
          </a:p>
          <a:p>
            <a:pPr marL="342900" indent="-342900">
              <a:buFont typeface="Arial"/>
              <a:buChar char="•"/>
            </a:pPr>
            <a:endParaRPr lang="en-US" dirty="0">
              <a:solidFill>
                <a:srgbClr val="FFFFFF"/>
              </a:solidFill>
              <a:latin typeface="Arial" charset="0"/>
            </a:endParaRPr>
          </a:p>
          <a:p>
            <a:pPr marL="342900" indent="-342900">
              <a:buFont typeface="Arial"/>
              <a:buChar char="•"/>
            </a:pPr>
            <a:r>
              <a:rPr lang="en-US" dirty="0">
                <a:solidFill>
                  <a:srgbClr val="FFFFFF"/>
                </a:solidFill>
                <a:latin typeface="Arial" charset="0"/>
              </a:rPr>
              <a:t>User-Provided – Created and managed external to the platform</a:t>
            </a:r>
          </a:p>
          <a:p>
            <a:endParaRPr lang="en-US" dirty="0">
              <a:latin typeface="Arial" charset="0"/>
            </a:endParaRPr>
          </a:p>
        </p:txBody>
      </p:sp>
      <p:sp>
        <p:nvSpPr>
          <p:cNvPr id="17412" name="Text Placeholder 2"/>
          <p:cNvSpPr txBox="1">
            <a:spLocks/>
          </p:cNvSpPr>
          <p:nvPr/>
        </p:nvSpPr>
        <p:spPr bwMode="auto">
          <a:xfrm>
            <a:off x="5422900" y="1204913"/>
            <a:ext cx="355282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chemeClr val="bg2"/>
              </a:buClr>
              <a:buSzPct val="100000"/>
            </a:pPr>
            <a:endParaRPr lang="en-US">
              <a:solidFill>
                <a:srgbClr val="FFFFFF"/>
              </a:solidFill>
              <a:cs typeface="Arial" charset="0"/>
              <a:sym typeface="Arial" charset="0"/>
            </a:endParaRPr>
          </a:p>
        </p:txBody>
      </p:sp>
    </p:spTree>
    <p:extLst>
      <p:ext uri="{BB962C8B-B14F-4D97-AF65-F5344CB8AC3E}">
        <p14:creationId xmlns:p14="http://schemas.microsoft.com/office/powerpoint/2010/main" val="37856701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125" y="893763"/>
            <a:ext cx="1879600" cy="180657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CI/CD</a:t>
            </a:r>
          </a:p>
          <a:p>
            <a:pPr algn="ctr">
              <a:defRPr/>
            </a:pPr>
            <a:endParaRPr lang="en-US" dirty="0"/>
          </a:p>
        </p:txBody>
      </p:sp>
      <p:sp>
        <p:nvSpPr>
          <p:cNvPr id="34" name="Rectangle 33"/>
          <p:cNvSpPr/>
          <p:nvPr/>
        </p:nvSpPr>
        <p:spPr>
          <a:xfrm>
            <a:off x="2052638" y="893763"/>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Data</a:t>
            </a:r>
            <a:endParaRPr lang="en-US" dirty="0">
              <a:solidFill>
                <a:srgbClr val="000000"/>
              </a:solidFill>
            </a:endParaRPr>
          </a:p>
        </p:txBody>
      </p:sp>
      <p:sp>
        <p:nvSpPr>
          <p:cNvPr id="18435" name="Title 1"/>
          <p:cNvSpPr>
            <a:spLocks noGrp="1"/>
          </p:cNvSpPr>
          <p:nvPr>
            <p:ph type="title"/>
          </p:nvPr>
        </p:nvSpPr>
        <p:spPr>
          <a:xfrm>
            <a:off x="142875" y="185738"/>
            <a:ext cx="8410575" cy="457200"/>
          </a:xfrm>
        </p:spPr>
        <p:txBody>
          <a:bodyPr/>
          <a:lstStyle/>
          <a:p>
            <a:r>
              <a:rPr lang="en-US" sz="2800" dirty="0">
                <a:solidFill>
                  <a:srgbClr val="FFFFFF"/>
                </a:solidFill>
                <a:latin typeface="Arial" charset="0"/>
              </a:rPr>
              <a:t>Pivotal Cloud Foundry Services</a:t>
            </a:r>
          </a:p>
        </p:txBody>
      </p:sp>
      <p:sp>
        <p:nvSpPr>
          <p:cNvPr id="3" name="Rectangle 2"/>
          <p:cNvSpPr/>
          <p:nvPr/>
        </p:nvSpPr>
        <p:spPr>
          <a:xfrm>
            <a:off x="142875" y="893763"/>
            <a:ext cx="1868488" cy="219075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Mobile</a:t>
            </a:r>
            <a:endParaRPr lang="en-US" dirty="0">
              <a:solidFill>
                <a:schemeClr val="tx2"/>
              </a:solidFill>
            </a:endParaRPr>
          </a:p>
        </p:txBody>
      </p:sp>
      <p:sp>
        <p:nvSpPr>
          <p:cNvPr id="6" name="Rectangle 5"/>
          <p:cNvSpPr/>
          <p:nvPr/>
        </p:nvSpPr>
        <p:spPr>
          <a:xfrm>
            <a:off x="7121525" y="893763"/>
            <a:ext cx="1890713" cy="36703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Cloud Native</a:t>
            </a:r>
          </a:p>
          <a:p>
            <a:pPr algn="ctr">
              <a:defRPr/>
            </a:pPr>
            <a:endParaRPr lang="en-US" dirty="0"/>
          </a:p>
        </p:txBody>
      </p:sp>
      <p:pic>
        <p:nvPicPr>
          <p:cNvPr id="18438" name="Picture 17" descr="icon_apigateway_cf@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5017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9" descr="icon_datastaxenterprise_cf@2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6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1" descr="icon_gemfire_cf@2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3754438"/>
            <a:ext cx="641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2" descr="icon_pushnotification_cf@2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9713" y="23574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3" descr="icon_rabbitmq_cf@2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0613" y="2106613"/>
            <a:ext cx="63658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24" descr="icon_redis_cf@2x.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35188" y="12620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5" descr="icon_springxd_cf@2x.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35188" y="2933700"/>
            <a:ext cx="6413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108200"/>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3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28838" y="37798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asted-ima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6313" y="12604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8" name="pasted-ima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2663" y="2006600"/>
            <a:ext cx="6334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9" name="pasted-ima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4250" y="2747963"/>
            <a:ext cx="633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50" name="Picture 9" descr="icon_pivotalhd_cf@2x.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30613" y="2938463"/>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Box 10"/>
          <p:cNvSpPr txBox="1">
            <a:spLocks noChangeArrowheads="1"/>
          </p:cNvSpPr>
          <p:nvPr/>
        </p:nvSpPr>
        <p:spPr bwMode="auto">
          <a:xfrm>
            <a:off x="985838" y="15017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accent1"/>
                </a:solidFill>
                <a:latin typeface="FreightSans Pro Medium" charset="0"/>
                <a:cs typeface="FreightSans Pro Medium" charset="0"/>
              </a:rPr>
              <a:t>App</a:t>
            </a:r>
          </a:p>
          <a:p>
            <a:pPr eaLnBrk="1" hangingPunct="1"/>
            <a:r>
              <a:rPr lang="en-US" sz="1200">
                <a:solidFill>
                  <a:schemeClr val="accent1"/>
                </a:solidFill>
                <a:latin typeface="FreightSans Pro Medium" charset="0"/>
                <a:cs typeface="FreightSans Pro Medium" charset="0"/>
              </a:rPr>
              <a:t>Distribution</a:t>
            </a:r>
          </a:p>
        </p:txBody>
      </p:sp>
      <p:sp>
        <p:nvSpPr>
          <p:cNvPr id="18452" name="TextBox 37"/>
          <p:cNvSpPr txBox="1">
            <a:spLocks noChangeArrowheads="1"/>
          </p:cNvSpPr>
          <p:nvPr/>
        </p:nvSpPr>
        <p:spPr bwMode="auto">
          <a:xfrm>
            <a:off x="974725" y="2336800"/>
            <a:ext cx="103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Push Notifications</a:t>
            </a:r>
          </a:p>
        </p:txBody>
      </p:sp>
      <p:sp>
        <p:nvSpPr>
          <p:cNvPr id="18453" name="TextBox 40"/>
          <p:cNvSpPr txBox="1">
            <a:spLocks noChangeArrowheads="1"/>
          </p:cNvSpPr>
          <p:nvPr/>
        </p:nvSpPr>
        <p:spPr bwMode="auto">
          <a:xfrm>
            <a:off x="4281488" y="2247900"/>
            <a:ext cx="909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RabbitMQ</a:t>
            </a:r>
          </a:p>
        </p:txBody>
      </p:sp>
      <p:sp>
        <p:nvSpPr>
          <p:cNvPr id="18454" name="TextBox 41"/>
          <p:cNvSpPr txBox="1">
            <a:spLocks noChangeArrowheads="1"/>
          </p:cNvSpPr>
          <p:nvPr/>
        </p:nvSpPr>
        <p:spPr bwMode="auto">
          <a:xfrm>
            <a:off x="5900738" y="2159000"/>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Concourse</a:t>
            </a:r>
          </a:p>
        </p:txBody>
      </p:sp>
      <p:sp>
        <p:nvSpPr>
          <p:cNvPr id="18455" name="TextBox 42"/>
          <p:cNvSpPr txBox="1">
            <a:spLocks noChangeArrowheads="1"/>
          </p:cNvSpPr>
          <p:nvPr/>
        </p:nvSpPr>
        <p:spPr bwMode="auto">
          <a:xfrm>
            <a:off x="2733675" y="3116263"/>
            <a:ext cx="1004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 Flow</a:t>
            </a:r>
          </a:p>
        </p:txBody>
      </p:sp>
      <p:sp>
        <p:nvSpPr>
          <p:cNvPr id="18456" name="TextBox 44"/>
          <p:cNvSpPr txBox="1">
            <a:spLocks noChangeArrowheads="1"/>
          </p:cNvSpPr>
          <p:nvPr/>
        </p:nvSpPr>
        <p:spPr bwMode="auto">
          <a:xfrm>
            <a:off x="8005763" y="1349375"/>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Config Server</a:t>
            </a:r>
          </a:p>
        </p:txBody>
      </p:sp>
      <p:sp>
        <p:nvSpPr>
          <p:cNvPr id="18457" name="TextBox 45"/>
          <p:cNvSpPr txBox="1">
            <a:spLocks noChangeArrowheads="1"/>
          </p:cNvSpPr>
          <p:nvPr/>
        </p:nvSpPr>
        <p:spPr bwMode="auto">
          <a:xfrm>
            <a:off x="8008938" y="210026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Service Directory</a:t>
            </a:r>
          </a:p>
        </p:txBody>
      </p:sp>
      <p:sp>
        <p:nvSpPr>
          <p:cNvPr id="18458" name="TextBox 46"/>
          <p:cNvSpPr txBox="1">
            <a:spLocks noChangeArrowheads="1"/>
          </p:cNvSpPr>
          <p:nvPr/>
        </p:nvSpPr>
        <p:spPr bwMode="auto">
          <a:xfrm>
            <a:off x="8005763" y="281781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Circuit Breaker</a:t>
            </a:r>
          </a:p>
        </p:txBody>
      </p:sp>
      <p:sp>
        <p:nvSpPr>
          <p:cNvPr id="18459" name="TextBox 48"/>
          <p:cNvSpPr txBox="1">
            <a:spLocks noChangeArrowheads="1"/>
          </p:cNvSpPr>
          <p:nvPr/>
        </p:nvSpPr>
        <p:spPr bwMode="auto">
          <a:xfrm>
            <a:off x="4256088" y="13493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DataStax Cassandra</a:t>
            </a:r>
          </a:p>
        </p:txBody>
      </p:sp>
      <p:sp>
        <p:nvSpPr>
          <p:cNvPr id="18460" name="TextBox 49"/>
          <p:cNvSpPr txBox="1">
            <a:spLocks noChangeArrowheads="1"/>
          </p:cNvSpPr>
          <p:nvPr/>
        </p:nvSpPr>
        <p:spPr bwMode="auto">
          <a:xfrm>
            <a:off x="4260850" y="3989388"/>
            <a:ext cx="882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GemFire</a:t>
            </a:r>
          </a:p>
        </p:txBody>
      </p:sp>
      <p:sp>
        <p:nvSpPr>
          <p:cNvPr id="18461" name="TextBox 51"/>
          <p:cNvSpPr txBox="1">
            <a:spLocks noChangeArrowheads="1"/>
          </p:cNvSpPr>
          <p:nvPr/>
        </p:nvSpPr>
        <p:spPr bwMode="auto">
          <a:xfrm>
            <a:off x="4267200" y="311626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PivotalHD</a:t>
            </a:r>
          </a:p>
        </p:txBody>
      </p:sp>
      <p:sp>
        <p:nvSpPr>
          <p:cNvPr id="18462" name="TextBox 52"/>
          <p:cNvSpPr txBox="1">
            <a:spLocks noChangeArrowheads="1"/>
          </p:cNvSpPr>
          <p:nvPr/>
        </p:nvSpPr>
        <p:spPr bwMode="auto">
          <a:xfrm>
            <a:off x="2722563" y="1443038"/>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Redis</a:t>
            </a:r>
          </a:p>
        </p:txBody>
      </p:sp>
      <p:sp>
        <p:nvSpPr>
          <p:cNvPr id="18463" name="TextBox 53"/>
          <p:cNvSpPr txBox="1">
            <a:spLocks noChangeArrowheads="1"/>
          </p:cNvSpPr>
          <p:nvPr/>
        </p:nvSpPr>
        <p:spPr bwMode="auto">
          <a:xfrm>
            <a:off x="2722563" y="227171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MySQL</a:t>
            </a:r>
          </a:p>
        </p:txBody>
      </p:sp>
      <p:sp>
        <p:nvSpPr>
          <p:cNvPr id="18464" name="TextBox 55"/>
          <p:cNvSpPr txBox="1">
            <a:spLocks noChangeArrowheads="1"/>
          </p:cNvSpPr>
          <p:nvPr/>
        </p:nvSpPr>
        <p:spPr bwMode="auto">
          <a:xfrm>
            <a:off x="2725738" y="3779838"/>
            <a:ext cx="935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Session state caching</a:t>
            </a:r>
            <a:endParaRPr lang="en-US" sz="1000">
              <a:solidFill>
                <a:schemeClr val="bg2"/>
              </a:solidFill>
              <a:latin typeface="FreightSans Pro Medium" charset="0"/>
              <a:cs typeface="FreightSans Pro Medium" charset="0"/>
            </a:endParaRPr>
          </a:p>
        </p:txBody>
      </p:sp>
      <p:sp>
        <p:nvSpPr>
          <p:cNvPr id="48" name="Rectangle 47"/>
          <p:cNvSpPr/>
          <p:nvPr/>
        </p:nvSpPr>
        <p:spPr>
          <a:xfrm>
            <a:off x="142875" y="3128963"/>
            <a:ext cx="1868488" cy="14224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Security</a:t>
            </a:r>
            <a:endParaRPr lang="en-US" dirty="0">
              <a:solidFill>
                <a:schemeClr val="tx2"/>
              </a:solidFill>
            </a:endParaRPr>
          </a:p>
        </p:txBody>
      </p:sp>
      <p:pic>
        <p:nvPicPr>
          <p:cNvPr id="18466" name="Picture 5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9713" y="3675063"/>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7" name="TextBox 57"/>
          <p:cNvSpPr txBox="1">
            <a:spLocks noChangeArrowheads="1"/>
          </p:cNvSpPr>
          <p:nvPr/>
        </p:nvSpPr>
        <p:spPr bwMode="auto">
          <a:xfrm>
            <a:off x="808038" y="3800475"/>
            <a:ext cx="1173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Single Sign-on</a:t>
            </a:r>
          </a:p>
        </p:txBody>
      </p:sp>
      <p:sp>
        <p:nvSpPr>
          <p:cNvPr id="59" name="Rectangle 58"/>
          <p:cNvSpPr/>
          <p:nvPr/>
        </p:nvSpPr>
        <p:spPr>
          <a:xfrm>
            <a:off x="5189538" y="2740025"/>
            <a:ext cx="1879600" cy="182403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Monitoring</a:t>
            </a:r>
            <a:endParaRPr lang="en-US" sz="2000" b="1" dirty="0">
              <a:solidFill>
                <a:srgbClr val="000000"/>
              </a:solidFill>
            </a:endParaRPr>
          </a:p>
          <a:p>
            <a:pPr algn="ctr">
              <a:defRPr/>
            </a:pPr>
            <a:endParaRPr lang="en-US" dirty="0"/>
          </a:p>
        </p:txBody>
      </p:sp>
      <p:sp>
        <p:nvSpPr>
          <p:cNvPr id="18469" name="TextBox 59"/>
          <p:cNvSpPr txBox="1">
            <a:spLocks noChangeArrowheads="1"/>
          </p:cNvSpPr>
          <p:nvPr/>
        </p:nvSpPr>
        <p:spPr bwMode="auto">
          <a:xfrm>
            <a:off x="5913438" y="1443038"/>
            <a:ext cx="944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Git Lab</a:t>
            </a:r>
          </a:p>
        </p:txBody>
      </p:sp>
      <p:sp>
        <p:nvSpPr>
          <p:cNvPr id="18470" name="TextBox 61"/>
          <p:cNvSpPr txBox="1">
            <a:spLocks noChangeArrowheads="1"/>
          </p:cNvSpPr>
          <p:nvPr/>
        </p:nvSpPr>
        <p:spPr bwMode="auto">
          <a:xfrm>
            <a:off x="5972175" y="4117975"/>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New Relic</a:t>
            </a:r>
          </a:p>
        </p:txBody>
      </p:sp>
      <p:sp>
        <p:nvSpPr>
          <p:cNvPr id="18471" name="TextBox 62"/>
          <p:cNvSpPr txBox="1">
            <a:spLocks noChangeArrowheads="1"/>
          </p:cNvSpPr>
          <p:nvPr/>
        </p:nvSpPr>
        <p:spPr bwMode="auto">
          <a:xfrm>
            <a:off x="5972175" y="3225800"/>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App Dynamics</a:t>
            </a:r>
          </a:p>
        </p:txBody>
      </p:sp>
      <p:pic>
        <p:nvPicPr>
          <p:cNvPr id="18472" name="Picture 29" descr="gitlab.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31" descr="elk.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275263" y="3128963"/>
            <a:ext cx="6381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69" descr="newrelic.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286375" y="3859213"/>
            <a:ext cx="6270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18476" name="TextBox 72"/>
          <p:cNvSpPr txBox="1">
            <a:spLocks noChangeArrowheads="1"/>
          </p:cNvSpPr>
          <p:nvPr/>
        </p:nvSpPr>
        <p:spPr bwMode="auto">
          <a:xfrm>
            <a:off x="7277100" y="3994150"/>
            <a:ext cx="1127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FreightSans Pro Medium" charset="0"/>
                <a:cs typeface="FreightSans Pro Medium" charset="0"/>
              </a:rPr>
              <a:t>Powered by</a:t>
            </a:r>
          </a:p>
        </p:txBody>
      </p:sp>
      <p:pic>
        <p:nvPicPr>
          <p:cNvPr id="18477" name="Picture 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260975" y="19716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579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z="2800">
                <a:latin typeface="Arial" charset="0"/>
              </a:rPr>
              <a:t>Service Broker</a:t>
            </a:r>
          </a:p>
        </p:txBody>
      </p:sp>
      <p:sp>
        <p:nvSpPr>
          <p:cNvPr id="20482" name="Text Placeholder 2"/>
          <p:cNvSpPr>
            <a:spLocks noGrp="1"/>
          </p:cNvSpPr>
          <p:nvPr>
            <p:ph sz="half" idx="1"/>
          </p:nvPr>
        </p:nvSpPr>
        <p:spPr>
          <a:xfrm>
            <a:off x="457200" y="876300"/>
            <a:ext cx="4038600" cy="3717925"/>
          </a:xfrm>
        </p:spPr>
        <p:txBody>
          <a:bodyPr/>
          <a:lstStyle/>
          <a:p>
            <a:r>
              <a:rPr lang="en-US">
                <a:latin typeface="Arial" charset="0"/>
              </a:rPr>
              <a:t>Flexible, RESTful API</a:t>
            </a:r>
          </a:p>
          <a:p>
            <a:endParaRPr lang="en-US">
              <a:latin typeface="Arial" charset="0"/>
            </a:endParaRPr>
          </a:p>
          <a:p>
            <a:r>
              <a:rPr lang="en-US">
                <a:latin typeface="Arial" charset="0"/>
              </a:rPr>
              <a:t>Allows Service Authors to provide self-provisioning Services to developers</a:t>
            </a:r>
          </a:p>
        </p:txBody>
      </p:sp>
      <p:cxnSp>
        <p:nvCxnSpPr>
          <p:cNvPr id="4" name="Shape 628"/>
          <p:cNvCxnSpPr/>
          <p:nvPr/>
        </p:nvCxnSpPr>
        <p:spPr>
          <a:xfrm>
            <a:off x="5313363" y="2141538"/>
            <a:ext cx="1311275" cy="1165225"/>
          </a:xfrm>
          <a:prstGeom prst="straightConnector1">
            <a:avLst/>
          </a:prstGeom>
          <a:noFill/>
          <a:ln w="12700" cap="flat" cmpd="sng">
            <a:solidFill>
              <a:schemeClr val="tx1">
                <a:lumMod val="60000"/>
                <a:lumOff val="40000"/>
              </a:schemeClr>
            </a:solidFill>
            <a:prstDash val="solid"/>
            <a:round/>
            <a:headEnd type="none" w="med" len="med"/>
            <a:tailEnd type="stealth" w="lg" len="lg"/>
          </a:ln>
        </p:spPr>
      </p:cxnSp>
      <p:grpSp>
        <p:nvGrpSpPr>
          <p:cNvPr id="20484" name="Shape 612"/>
          <p:cNvGrpSpPr>
            <a:grpSpLocks/>
          </p:cNvGrpSpPr>
          <p:nvPr/>
        </p:nvGrpSpPr>
        <p:grpSpPr bwMode="auto">
          <a:xfrm>
            <a:off x="5895975" y="2894013"/>
            <a:ext cx="1600200" cy="774700"/>
            <a:chOff x="6908803" y="3335862"/>
            <a:chExt cx="1600198" cy="775848"/>
          </a:xfrm>
        </p:grpSpPr>
        <p:sp>
          <p:nvSpPr>
            <p:cNvPr id="20499" name="Shape 613"/>
            <p:cNvSpPr>
              <a:spLocks noChangeArrowheads="1"/>
            </p:cNvSpPr>
            <p:nvPr/>
          </p:nvSpPr>
          <p:spPr bwMode="auto">
            <a:xfrm>
              <a:off x="6908803" y="3335862"/>
              <a:ext cx="1600198" cy="775848"/>
            </a:xfrm>
            <a:prstGeom prst="roundRect">
              <a:avLst>
                <a:gd name="adj" fmla="val 2037"/>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lstStyle/>
            <a:p>
              <a:pPr algn="ctr">
                <a:buClr>
                  <a:srgbClr val="F2F2F2"/>
                </a:buClr>
                <a:buSzPct val="25000"/>
                <a:buFont typeface="Calibri" charset="0"/>
                <a:buNone/>
              </a:pPr>
              <a:r>
                <a:rPr lang="en-US" sz="1200">
                  <a:solidFill>
                    <a:srgbClr val="F2F2F2"/>
                  </a:solidFill>
                  <a:latin typeface="Calibri" charset="0"/>
                  <a:cs typeface="Calibri" charset="0"/>
                  <a:sym typeface="Calibri" charset="0"/>
                </a:rPr>
                <a:t>CELL</a:t>
              </a:r>
            </a:p>
          </p:txBody>
        </p:sp>
        <p:sp>
          <p:nvSpPr>
            <p:cNvPr id="20500" name="Shape 614"/>
            <p:cNvSpPr>
              <a:spLocks noChangeArrowheads="1"/>
            </p:cNvSpPr>
            <p:nvPr/>
          </p:nvSpPr>
          <p:spPr bwMode="auto">
            <a:xfrm>
              <a:off x="6975421" y="3738232"/>
              <a:ext cx="1460472" cy="269210"/>
            </a:xfrm>
            <a:prstGeom prst="roundRect">
              <a:avLst>
                <a:gd name="adj" fmla="val 10426"/>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Apps</a:t>
              </a:r>
            </a:p>
          </p:txBody>
        </p:sp>
        <p:sp>
          <p:nvSpPr>
            <p:cNvPr id="8" name="Shape 615"/>
            <p:cNvSpPr/>
            <p:nvPr/>
          </p:nvSpPr>
          <p:spPr>
            <a:xfrm>
              <a:off x="8210551" y="3768302"/>
              <a:ext cx="179388" cy="208270"/>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9" name="Shape 616"/>
            <p:cNvSpPr/>
            <p:nvPr/>
          </p:nvSpPr>
          <p:spPr>
            <a:xfrm>
              <a:off x="8272464" y="3366069"/>
              <a:ext cx="174625" cy="189193"/>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900">
                <a:solidFill>
                  <a:schemeClr val="lt1"/>
                </a:solidFill>
                <a:latin typeface="Arial"/>
                <a:ea typeface="Arial"/>
                <a:cs typeface="Arial"/>
                <a:sym typeface="Arial"/>
                <a:rtl val="0"/>
              </a:endParaRPr>
            </a:p>
          </p:txBody>
        </p:sp>
      </p:grpSp>
      <p:grpSp>
        <p:nvGrpSpPr>
          <p:cNvPr id="20485" name="Shape 617"/>
          <p:cNvGrpSpPr>
            <a:grpSpLocks/>
          </p:cNvGrpSpPr>
          <p:nvPr/>
        </p:nvGrpSpPr>
        <p:grpSpPr bwMode="auto">
          <a:xfrm>
            <a:off x="6932613" y="1576388"/>
            <a:ext cx="1612900" cy="568325"/>
            <a:chOff x="5473457" y="2094582"/>
            <a:chExt cx="1613145" cy="568474"/>
          </a:xfrm>
        </p:grpSpPr>
        <p:sp>
          <p:nvSpPr>
            <p:cNvPr id="20495" name="Shape 618"/>
            <p:cNvSpPr>
              <a:spLocks noChangeArrowheads="1"/>
            </p:cNvSpPr>
            <p:nvPr/>
          </p:nvSpPr>
          <p:spPr bwMode="auto">
            <a:xfrm>
              <a:off x="5473457" y="2094582"/>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496" name="Shape 619"/>
            <p:cNvSpPr>
              <a:spLocks noChangeArrowheads="1"/>
            </p:cNvSpPr>
            <p:nvPr/>
          </p:nvSpPr>
          <p:spPr bwMode="auto">
            <a:xfrm>
              <a:off x="5473457" y="2390913"/>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13" name="Shape 620"/>
            <p:cNvSpPr/>
            <p:nvPr/>
          </p:nvSpPr>
          <p:spPr>
            <a:xfrm>
              <a:off x="6829388" y="2131104"/>
              <a:ext cx="193704" cy="193726"/>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4" name="Shape 621"/>
            <p:cNvSpPr/>
            <p:nvPr/>
          </p:nvSpPr>
          <p:spPr>
            <a:xfrm>
              <a:off x="6850028" y="2437572"/>
              <a:ext cx="160362" cy="15244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nvGrpSpPr>
          <p:cNvPr id="20486" name="Shape 622"/>
          <p:cNvGrpSpPr>
            <a:grpSpLocks/>
          </p:cNvGrpSpPr>
          <p:nvPr/>
        </p:nvGrpSpPr>
        <p:grpSpPr bwMode="auto">
          <a:xfrm>
            <a:off x="4552950" y="1584325"/>
            <a:ext cx="1612900" cy="573088"/>
            <a:chOff x="4736853" y="1654314"/>
            <a:chExt cx="1613145" cy="572418"/>
          </a:xfrm>
        </p:grpSpPr>
        <p:sp>
          <p:nvSpPr>
            <p:cNvPr id="20492" name="Shape 623"/>
            <p:cNvSpPr>
              <a:spLocks noChangeArrowheads="1"/>
            </p:cNvSpPr>
            <p:nvPr/>
          </p:nvSpPr>
          <p:spPr bwMode="auto">
            <a:xfrm>
              <a:off x="4736853" y="1654314"/>
              <a:ext cx="1613145" cy="572418"/>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Cloud Controller</a:t>
              </a:r>
            </a:p>
          </p:txBody>
        </p:sp>
        <p:sp>
          <p:nvSpPr>
            <p:cNvPr id="17" name="Shape 624"/>
            <p:cNvSpPr/>
            <p:nvPr/>
          </p:nvSpPr>
          <p:spPr>
            <a:xfrm>
              <a:off x="6097548" y="1676513"/>
              <a:ext cx="169888" cy="226748"/>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8" name="Shape 625"/>
            <p:cNvSpPr/>
            <p:nvPr/>
          </p:nvSpPr>
          <p:spPr>
            <a:xfrm>
              <a:off x="6105486" y="1980957"/>
              <a:ext cx="160362" cy="1522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cxnSp>
        <p:nvCxnSpPr>
          <p:cNvPr id="20487" name="Shape 626"/>
          <p:cNvCxnSpPr>
            <a:cxnSpLocks noChangeShapeType="1"/>
            <a:endCxn id="20495" idx="1"/>
          </p:cNvCxnSpPr>
          <p:nvPr/>
        </p:nvCxnSpPr>
        <p:spPr bwMode="auto">
          <a:xfrm rot="10800000" flipH="1">
            <a:off x="6165850" y="1711325"/>
            <a:ext cx="766763" cy="4763"/>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0" name="Shape 627"/>
          <p:cNvSpPr txBox="1"/>
          <p:nvPr/>
        </p:nvSpPr>
        <p:spPr>
          <a:xfrm>
            <a:off x="6242050" y="1493838"/>
            <a:ext cx="541338"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chemeClr val="tx1">
                    <a:lumMod val="60000"/>
                    <a:lumOff val="40000"/>
                  </a:schemeClr>
                </a:solidFill>
                <a:latin typeface="Arial"/>
                <a:ea typeface="Arial"/>
                <a:cs typeface="Arial"/>
                <a:sym typeface="Arial"/>
                <a:rtl val="0"/>
              </a:rPr>
              <a:t>Create</a:t>
            </a:r>
          </a:p>
        </p:txBody>
      </p:sp>
      <p:cxnSp>
        <p:nvCxnSpPr>
          <p:cNvPr id="20489" name="Shape 631"/>
          <p:cNvCxnSpPr>
            <a:cxnSpLocks noChangeShapeType="1"/>
            <a:endCxn id="20496" idx="2"/>
          </p:cNvCxnSpPr>
          <p:nvPr/>
        </p:nvCxnSpPr>
        <p:spPr bwMode="auto">
          <a:xfrm rot="10800000" flipH="1">
            <a:off x="7064375" y="2144713"/>
            <a:ext cx="674688" cy="1146175"/>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2" name="Shape 632"/>
          <p:cNvSpPr txBox="1"/>
          <p:nvPr/>
        </p:nvSpPr>
        <p:spPr>
          <a:xfrm>
            <a:off x="6945313" y="2351088"/>
            <a:ext cx="633412"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Connect</a:t>
            </a:r>
          </a:p>
        </p:txBody>
      </p:sp>
      <p:sp>
        <p:nvSpPr>
          <p:cNvPr id="23" name="Shape 629"/>
          <p:cNvSpPr txBox="1"/>
          <p:nvPr/>
        </p:nvSpPr>
        <p:spPr>
          <a:xfrm>
            <a:off x="5667375" y="2349500"/>
            <a:ext cx="427038" cy="246063"/>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Bind</a:t>
            </a:r>
          </a:p>
        </p:txBody>
      </p:sp>
    </p:spTree>
    <p:extLst>
      <p:ext uri="{BB962C8B-B14F-4D97-AF65-F5344CB8AC3E}">
        <p14:creationId xmlns:p14="http://schemas.microsoft.com/office/powerpoint/2010/main" val="9455224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Self provisioning - Creating and Binding a Service</a:t>
            </a:r>
          </a:p>
        </p:txBody>
      </p:sp>
      <p:sp>
        <p:nvSpPr>
          <p:cNvPr id="4" name="Rounded Rectangle 3"/>
          <p:cNvSpPr/>
          <p:nvPr/>
        </p:nvSpPr>
        <p:spPr>
          <a:xfrm>
            <a:off x="1981200" y="1276350"/>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338" y="2651125"/>
            <a:ext cx="3276600" cy="374650"/>
          </a:xfrm>
          <a:prstGeom prst="roundRect">
            <a:avLst>
              <a:gd name="adj" fmla="val 8685"/>
            </a:avLst>
          </a:prstGeom>
          <a:solidFill>
            <a:srgbClr val="0A1831">
              <a:alpha val="25000"/>
            </a:srgbClr>
          </a:solidFill>
          <a:ln w="41275">
            <a:noFill/>
            <a:round/>
            <a:headEnd/>
            <a:tailEnd/>
          </a:ln>
        </p:spPr>
        <p:txBody>
          <a:bodyPr wrap="none" lIns="182880" tIns="0" rIns="0" bIns="0" anchor="ctr"/>
          <a:lstStyle/>
          <a:p>
            <a:pPr fontAlgn="auto">
              <a:spcBef>
                <a:spcPts val="0"/>
              </a:spcBef>
              <a:spcAft>
                <a:spcPts val="0"/>
              </a:spcAft>
              <a:defRPr/>
            </a:pPr>
            <a:r>
              <a:rPr lang="en-US" sz="1600" dirty="0">
                <a:solidFill>
                  <a:prstClr val="white">
                    <a:lumMod val="95000"/>
                  </a:prstClr>
                </a:solidFill>
                <a:latin typeface="Calibri"/>
                <a:ea typeface="+mn-ea"/>
              </a:rPr>
              <a:t>Router</a:t>
            </a:r>
          </a:p>
        </p:txBody>
      </p:sp>
      <p:sp>
        <p:nvSpPr>
          <p:cNvPr id="21508" name="Rectangle 5"/>
          <p:cNvSpPr>
            <a:spLocks noChangeArrowheads="1"/>
          </p:cNvSpPr>
          <p:nvPr/>
        </p:nvSpPr>
        <p:spPr bwMode="auto">
          <a:xfrm>
            <a:off x="2422525" y="3824288"/>
            <a:ext cx="2720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solidFill>
                  <a:srgbClr val="000000"/>
                </a:solidFill>
                <a:latin typeface="Calibri" charset="0"/>
              </a:rPr>
              <a:t>Pivotal Cloud Foundry</a:t>
            </a:r>
          </a:p>
          <a:p>
            <a:pPr algn="r"/>
            <a:r>
              <a:rPr lang="en-US">
                <a:solidFill>
                  <a:srgbClr val="000000"/>
                </a:solidFill>
                <a:latin typeface="Calibri" charset="0"/>
              </a:rPr>
              <a:t>Elastic Runtime</a:t>
            </a:r>
          </a:p>
        </p:txBody>
      </p:sp>
      <p:sp>
        <p:nvSpPr>
          <p:cNvPr id="7" name="Oval 42"/>
          <p:cNvSpPr/>
          <p:nvPr/>
        </p:nvSpPr>
        <p:spPr>
          <a:xfrm>
            <a:off x="2192338" y="3465513"/>
            <a:ext cx="230187" cy="230187"/>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1510" name="Group 20"/>
          <p:cNvGrpSpPr>
            <a:grpSpLocks/>
          </p:cNvGrpSpPr>
          <p:nvPr/>
        </p:nvGrpSpPr>
        <p:grpSpPr bwMode="auto">
          <a:xfrm>
            <a:off x="2832100" y="1438275"/>
            <a:ext cx="2273300" cy="442913"/>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a:solidFill>
                    <a:schemeClr val="bg1"/>
                  </a:solidFill>
                  <a:latin typeface="+mn-lt"/>
                  <a:ea typeface="+mn-ea"/>
                </a:rPr>
                <a:t>DB</a:t>
              </a:r>
            </a:p>
          </p:txBody>
        </p:sp>
        <p:sp>
          <p:nvSpPr>
            <p:cNvPr id="17" name="Oval 194"/>
            <p:cNvSpPr/>
            <p:nvPr/>
          </p:nvSpPr>
          <p:spPr>
            <a:xfrm>
              <a:off x="3511372" y="1612888"/>
              <a:ext cx="206251" cy="21470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 name="TextBox 17"/>
          <p:cNvSpPr txBox="1">
            <a:spLocks noChangeArrowheads="1"/>
          </p:cNvSpPr>
          <p:nvPr/>
        </p:nvSpPr>
        <p:spPr bwMode="auto">
          <a:xfrm>
            <a:off x="4114800" y="1428750"/>
            <a:ext cx="925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35" name="Right Arrow 34"/>
          <p:cNvSpPr/>
          <p:nvPr/>
        </p:nvSpPr>
        <p:spPr>
          <a:xfrm rot="10800000">
            <a:off x="3746500" y="2497138"/>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ight Arrow 36"/>
          <p:cNvSpPr/>
          <p:nvPr/>
        </p:nvSpPr>
        <p:spPr>
          <a:xfrm rot="10800000">
            <a:off x="3746500" y="3122613"/>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ight Arrow 47"/>
          <p:cNvSpPr/>
          <p:nvPr/>
        </p:nvSpPr>
        <p:spPr>
          <a:xfrm rot="10800000">
            <a:off x="1217613" y="2497138"/>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Right Arrow 49"/>
          <p:cNvSpPr/>
          <p:nvPr/>
        </p:nvSpPr>
        <p:spPr>
          <a:xfrm rot="10800000">
            <a:off x="1217613" y="3122613"/>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Right Arrow 54"/>
          <p:cNvSpPr/>
          <p:nvPr/>
        </p:nvSpPr>
        <p:spPr>
          <a:xfrm rot="10800000">
            <a:off x="6270625" y="2497138"/>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ight Arrow 56"/>
          <p:cNvSpPr/>
          <p:nvPr/>
        </p:nvSpPr>
        <p:spPr>
          <a:xfrm rot="10800000">
            <a:off x="6270625" y="3122613"/>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ight Arrow 58"/>
          <p:cNvSpPr/>
          <p:nvPr/>
        </p:nvSpPr>
        <p:spPr>
          <a:xfrm>
            <a:off x="6270625" y="2184400"/>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reserve resources</a:t>
            </a:r>
          </a:p>
        </p:txBody>
      </p:sp>
      <p:sp>
        <p:nvSpPr>
          <p:cNvPr id="63" name="Right Arrow 62"/>
          <p:cNvSpPr/>
          <p:nvPr/>
        </p:nvSpPr>
        <p:spPr>
          <a:xfrm>
            <a:off x="1220788"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4" name="Right Arrow 63"/>
          <p:cNvSpPr/>
          <p:nvPr/>
        </p:nvSpPr>
        <p:spPr>
          <a:xfrm>
            <a:off x="3744913"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5" name="Right Arrow 64"/>
          <p:cNvSpPr/>
          <p:nvPr/>
        </p:nvSpPr>
        <p:spPr>
          <a:xfrm>
            <a:off x="3746500" y="2819400"/>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6" name="Right Arrow 65"/>
          <p:cNvSpPr/>
          <p:nvPr/>
        </p:nvSpPr>
        <p:spPr>
          <a:xfrm>
            <a:off x="1222375" y="2822575"/>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7" name="Right Arrow 66"/>
          <p:cNvSpPr/>
          <p:nvPr/>
        </p:nvSpPr>
        <p:spPr>
          <a:xfrm>
            <a:off x="6270625" y="2822575"/>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CLI</a:t>
            </a:r>
          </a:p>
        </p:txBody>
      </p:sp>
      <p:sp>
        <p:nvSpPr>
          <p:cNvPr id="30" name="Rounded Rectangle 29"/>
          <p:cNvSpPr>
            <a:spLocks noChangeArrowheads="1"/>
          </p:cNvSpPr>
          <p:nvPr/>
        </p:nvSpPr>
        <p:spPr bwMode="auto">
          <a:xfrm>
            <a:off x="28321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Cloud Controller</a:t>
            </a:r>
          </a:p>
        </p:txBody>
      </p:sp>
      <p:sp>
        <p:nvSpPr>
          <p:cNvPr id="31" name="Rounded Rectangle 30"/>
          <p:cNvSpPr>
            <a:spLocks noChangeArrowheads="1"/>
          </p:cNvSpPr>
          <p:nvPr/>
        </p:nvSpPr>
        <p:spPr bwMode="auto">
          <a:xfrm>
            <a:off x="53594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Service</a:t>
            </a:r>
          </a:p>
          <a:p>
            <a:pPr algn="ctr" fontAlgn="auto">
              <a:spcBef>
                <a:spcPts val="0"/>
              </a:spcBef>
              <a:spcAft>
                <a:spcPts val="0"/>
              </a:spcAft>
              <a:defRPr/>
            </a:pPr>
            <a:r>
              <a:rPr lang="en-US" sz="1200" b="1" dirty="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7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Data</a:t>
            </a:r>
          </a:p>
          <a:p>
            <a:pPr algn="ctr" fontAlgn="auto">
              <a:spcBef>
                <a:spcPts val="0"/>
              </a:spcBef>
              <a:spcAft>
                <a:spcPts val="0"/>
              </a:spcAft>
              <a:defRPr/>
            </a:pPr>
            <a:r>
              <a:rPr lang="en-US" sz="1200" b="1" dirty="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288" y="2786063"/>
            <a:ext cx="200025" cy="265112"/>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75"/>
          <p:cNvSpPr/>
          <p:nvPr/>
        </p:nvSpPr>
        <p:spPr>
          <a:xfrm>
            <a:off x="5702300" y="2786063"/>
            <a:ext cx="227013" cy="227012"/>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ounded Rectangle 1"/>
          <p:cNvSpPr/>
          <p:nvPr/>
        </p:nvSpPr>
        <p:spPr>
          <a:xfrm>
            <a:off x="628650" y="2809875"/>
            <a:ext cx="266700" cy="212725"/>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170"/>
          <p:cNvSpPr/>
          <p:nvPr/>
        </p:nvSpPr>
        <p:spPr>
          <a:xfrm>
            <a:off x="8228013" y="2800350"/>
            <a:ext cx="230187" cy="222250"/>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ight Arrow 67"/>
          <p:cNvSpPr/>
          <p:nvPr/>
        </p:nvSpPr>
        <p:spPr>
          <a:xfrm rot="16200000">
            <a:off x="3134519" y="1883569"/>
            <a:ext cx="309562"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402241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nodeType="afterGroup">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nodeType="afterGroup">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nodeType="afterGroup">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nodeType="afterGroup">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nodeType="afterGroup">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3"/>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Pivotal Cloud Foundry Services</a:t>
            </a:r>
          </a:p>
        </p:txBody>
      </p:sp>
      <p:sp>
        <p:nvSpPr>
          <p:cNvPr id="23554" name="Content Placeholder 5"/>
          <p:cNvSpPr>
            <a:spLocks noGrp="1"/>
          </p:cNvSpPr>
          <p:nvPr>
            <p:ph sz="quarter" idx="4294967295"/>
          </p:nvPr>
        </p:nvSpPr>
        <p:spPr>
          <a:xfrm>
            <a:off x="3756025" y="1038225"/>
            <a:ext cx="5387975" cy="3382963"/>
          </a:xfrm>
          <a:prstGeom prst="rect">
            <a:avLst/>
          </a:prstGeom>
        </p:spPr>
        <p:txBody>
          <a:bodyPr/>
          <a:lstStyle/>
          <a:p>
            <a:pPr marL="285750" indent="-285750">
              <a:spcAft>
                <a:spcPts val="600"/>
              </a:spcAft>
              <a:buClr>
                <a:schemeClr val="bg2"/>
              </a:buClr>
            </a:pPr>
            <a:r>
              <a:rPr lang="en-US" sz="1800">
                <a:solidFill>
                  <a:schemeClr val="bg2"/>
                </a:solidFill>
                <a:latin typeface="Arial" charset="0"/>
              </a:rPr>
              <a:t>Operated ‘as a Service’</a:t>
            </a:r>
            <a:endParaRPr lang="en-US" altLang="ja-JP" sz="1800">
              <a:solidFill>
                <a:schemeClr val="bg2"/>
              </a:solidFill>
              <a:latin typeface="Arial" charset="0"/>
            </a:endParaRPr>
          </a:p>
          <a:p>
            <a:pPr marL="285750" indent="-285750">
              <a:spcAft>
                <a:spcPts val="600"/>
              </a:spcAft>
              <a:buClr>
                <a:schemeClr val="bg2"/>
              </a:buClr>
            </a:pPr>
            <a:r>
              <a:rPr lang="en-US" sz="1800">
                <a:solidFill>
                  <a:schemeClr val="bg2"/>
                </a:solidFill>
                <a:latin typeface="Arial" charset="0"/>
              </a:rPr>
              <a:t>Configured and integrated to enable push button deployment </a:t>
            </a:r>
          </a:p>
          <a:p>
            <a:pPr marL="285750" indent="-285750">
              <a:spcAft>
                <a:spcPts val="600"/>
              </a:spcAft>
              <a:buClr>
                <a:schemeClr val="bg2"/>
              </a:buClr>
            </a:pPr>
            <a:r>
              <a:rPr lang="en-US" sz="1800">
                <a:solidFill>
                  <a:schemeClr val="bg2"/>
                </a:solidFill>
                <a:latin typeface="Arial" charset="0"/>
              </a:rPr>
              <a:t>Full lifecycle management - software updates and patching </a:t>
            </a:r>
          </a:p>
          <a:p>
            <a:pPr marL="285750" indent="-285750">
              <a:spcAft>
                <a:spcPts val="600"/>
              </a:spcAft>
              <a:buClr>
                <a:schemeClr val="bg2"/>
              </a:buClr>
            </a:pPr>
            <a:r>
              <a:rPr lang="en-US" sz="1800">
                <a:solidFill>
                  <a:schemeClr val="bg2"/>
                </a:solidFill>
                <a:latin typeface="Arial" charset="0"/>
              </a:rPr>
              <a:t>Bind to apps through an easy-to-use interface</a:t>
            </a:r>
          </a:p>
          <a:p>
            <a:pPr marL="285750" indent="-285750">
              <a:spcAft>
                <a:spcPts val="600"/>
              </a:spcAft>
              <a:buClr>
                <a:schemeClr val="bg2"/>
              </a:buClr>
            </a:pPr>
            <a:r>
              <a:rPr lang="en-US" sz="1800">
                <a:solidFill>
                  <a:schemeClr val="bg2"/>
                </a:solidFill>
                <a:latin typeface="Arial" charset="0"/>
              </a:rPr>
              <a:t>Common view into access control and audit trails across a breadth of services</a:t>
            </a:r>
          </a:p>
        </p:txBody>
      </p:sp>
      <p:pic>
        <p:nvPicPr>
          <p:cNvPr id="23555" name="Picture 2" descr="MP9004310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219200"/>
            <a:ext cx="29845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rot="-1509328">
            <a:off x="1222375" y="2574925"/>
            <a:ext cx="1031875" cy="52387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rgbClr val="FF0000"/>
                </a:solidFill>
                <a:latin typeface="Stencil" charset="0"/>
                <a:cs typeface="Stencil" charset="0"/>
              </a:rPr>
              <a:t>EASY</a:t>
            </a:r>
          </a:p>
        </p:txBody>
      </p:sp>
    </p:spTree>
    <p:extLst>
      <p:ext uri="{BB962C8B-B14F-4D97-AF65-F5344CB8AC3E}">
        <p14:creationId xmlns:p14="http://schemas.microsoft.com/office/powerpoint/2010/main" val="38541543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PCF Marketplace</a:t>
            </a:r>
          </a:p>
        </p:txBody>
      </p:sp>
      <p:pic>
        <p:nvPicPr>
          <p:cNvPr id="25602" name="Picture 3" descr="Servic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3" y="903288"/>
            <a:ext cx="4002087"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2" descr="ServicesMarketplac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2116138"/>
            <a:ext cx="4029075"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Placeholder 2"/>
          <p:cNvSpPr txBox="1">
            <a:spLocks/>
          </p:cNvSpPr>
          <p:nvPr/>
        </p:nvSpPr>
        <p:spPr bwMode="auto">
          <a:xfrm>
            <a:off x="195263" y="1136650"/>
            <a:ext cx="4243387"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Broad Services Ecosystem</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Easy accessibility</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Quick, self-provisioning</a:t>
            </a:r>
          </a:p>
        </p:txBody>
      </p:sp>
      <p:pic>
        <p:nvPicPr>
          <p:cNvPr id="7" name="Picture 6" descr="Screen Shot 2015-08-10 at 2.37.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717550"/>
            <a:ext cx="2732088"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9089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
        <p:nvSpPr>
          <p:cNvPr id="8" name="Title 1"/>
          <p:cNvSpPr txBox="1">
            <a:spLocks/>
          </p:cNvSpPr>
          <p:nvPr/>
        </p:nvSpPr>
        <p:spPr>
          <a:xfrm>
            <a:off x="2951238" y="1000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Logging</a:t>
            </a:r>
            <a:endParaRPr lang="en-US" sz="3200" dirty="0">
              <a:solidFill>
                <a:schemeClr val="bg2"/>
              </a:solidFill>
              <a:latin typeface="Arial" charset="0"/>
            </a:endParaRPr>
          </a:p>
        </p:txBody>
      </p:sp>
    </p:spTree>
    <p:extLst>
      <p:ext uri="{BB962C8B-B14F-4D97-AF65-F5344CB8AC3E}">
        <p14:creationId xmlns:p14="http://schemas.microsoft.com/office/powerpoint/2010/main" val="42418121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smtClean="0">
                <a:solidFill>
                  <a:srgbClr val="2C95DD"/>
                </a:solidFill>
              </a:rPr>
              <a:t>Cloud Foundry: An Application-centric Platform </a:t>
            </a:r>
            <a:r>
              <a:rPr lang="en-US" sz="3200" dirty="0">
                <a:solidFill>
                  <a:srgbClr val="2C95DD"/>
                </a:solidFill>
              </a:rPr>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214707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852517" y="1190680"/>
            <a:ext cx="5090286" cy="30469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defTabSz="457200">
              <a:defRPr sz="1600">
                <a:solidFill>
                  <a:srgbClr val="29756E"/>
                </a:solidFill>
                <a:uFillTx/>
              </a:defRPr>
            </a:lvl1pPr>
          </a:lstStyle>
          <a:p>
            <a:pPr marL="285750" lvl="0" indent="-285750">
              <a:buFont typeface="Arial"/>
              <a:buChar char="•"/>
              <a:defRPr sz="1800">
                <a:solidFill>
                  <a:srgbClr val="000000"/>
                </a:solidFill>
              </a:defRPr>
            </a:pPr>
            <a:r>
              <a:rPr sz="1800" u="sng" dirty="0">
                <a:solidFill>
                  <a:schemeClr val="bg1"/>
                </a:solidFill>
              </a:rPr>
              <a:t>Pivotal </a:t>
            </a:r>
            <a:r>
              <a:rPr sz="1800" u="sng" dirty="0" smtClean="0">
                <a:solidFill>
                  <a:schemeClr val="bg1"/>
                </a:solidFill>
              </a:rPr>
              <a:t>Metrics </a:t>
            </a:r>
            <a:r>
              <a:rPr lang="en-US" sz="1800" dirty="0" smtClean="0">
                <a:solidFill>
                  <a:srgbClr val="FFFFFF"/>
                </a:solidFill>
              </a:rPr>
              <a:t>allows developers to</a:t>
            </a:r>
            <a:r>
              <a:rPr sz="1800" dirty="0" smtClean="0">
                <a:solidFill>
                  <a:srgbClr val="FFFFFF"/>
                </a:solidFill>
              </a:rPr>
              <a:t> </a:t>
            </a:r>
            <a:r>
              <a:rPr lang="en-US" sz="1800" dirty="0">
                <a:solidFill>
                  <a:srgbClr val="FFFFFF"/>
                </a:solidFill>
              </a:rPr>
              <a:t>understand the health and performance of their apps by providing a near real-time view of </a:t>
            </a:r>
            <a:r>
              <a:rPr lang="en-US" sz="1800" dirty="0" smtClean="0">
                <a:solidFill>
                  <a:srgbClr val="FFFFFF"/>
                </a:solidFill>
              </a:rPr>
              <a:t>critical data.</a:t>
            </a:r>
          </a:p>
          <a:p>
            <a:pPr marL="285750" indent="-285750">
              <a:buFont typeface="Arial"/>
              <a:buChar char="•"/>
              <a:defRPr sz="1800">
                <a:solidFill>
                  <a:srgbClr val="000000"/>
                </a:solidFill>
              </a:defRPr>
            </a:pPr>
            <a:r>
              <a:rPr lang="en-US" sz="1800" smtClean="0">
                <a:solidFill>
                  <a:schemeClr val="bg1"/>
                </a:solidFill>
                <a:latin typeface="Arial" charset="0"/>
              </a:rPr>
              <a:t>3</a:t>
            </a:r>
            <a:r>
              <a:rPr lang="en-US" sz="1800" baseline="30000" smtClean="0">
                <a:solidFill>
                  <a:schemeClr val="bg1"/>
                </a:solidFill>
                <a:latin typeface="Arial" charset="0"/>
              </a:rPr>
              <a:t>rd</a:t>
            </a:r>
            <a:r>
              <a:rPr lang="en-US" sz="1800" smtClean="0">
                <a:solidFill>
                  <a:schemeClr val="bg1"/>
                </a:solidFill>
                <a:latin typeface="Arial" charset="0"/>
              </a:rPr>
              <a:t> Party </a:t>
            </a:r>
            <a:r>
              <a:rPr lang="en-US" sz="1800" dirty="0">
                <a:solidFill>
                  <a:schemeClr val="bg1"/>
                </a:solidFill>
                <a:latin typeface="Arial" charset="0"/>
              </a:rPr>
              <a:t>provide </a:t>
            </a:r>
            <a:r>
              <a:rPr lang="en-US" sz="1800" u="sng" dirty="0">
                <a:solidFill>
                  <a:schemeClr val="bg1"/>
                </a:solidFill>
                <a:latin typeface="Arial" charset="0"/>
              </a:rPr>
              <a:t>in-depth monitoring </a:t>
            </a:r>
            <a:r>
              <a:rPr lang="en-US" sz="1800" dirty="0">
                <a:solidFill>
                  <a:schemeClr val="bg1"/>
                </a:solidFill>
                <a:latin typeface="Arial" charset="0"/>
              </a:rPr>
              <a:t>of applications running on PCF via an embedded agent </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-New </a:t>
            </a:r>
            <a:r>
              <a:rPr lang="en-US" sz="1800" dirty="0">
                <a:solidFill>
                  <a:schemeClr val="bg1"/>
                </a:solidFill>
                <a:latin typeface="Arial" charset="0"/>
              </a:rPr>
              <a:t>Relic </a:t>
            </a:r>
          </a:p>
          <a:p>
            <a:pPr lvl="5"/>
            <a:r>
              <a:rPr lang="en-US" sz="1800" dirty="0" smtClean="0">
                <a:solidFill>
                  <a:schemeClr val="bg1"/>
                </a:solidFill>
                <a:latin typeface="Arial" charset="0"/>
              </a:rPr>
              <a:t>	-</a:t>
            </a:r>
            <a:r>
              <a:rPr lang="en-US" sz="1800" dirty="0" err="1" smtClean="0">
                <a:solidFill>
                  <a:schemeClr val="bg1"/>
                </a:solidFill>
                <a:latin typeface="Arial" charset="0"/>
              </a:rPr>
              <a:t>AppDynamics</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a:t>
            </a:r>
            <a:r>
              <a:rPr lang="en-US" sz="1800" dirty="0" err="1" smtClean="0">
                <a:solidFill>
                  <a:schemeClr val="bg1"/>
                </a:solidFill>
                <a:latin typeface="Arial" charset="0"/>
              </a:rPr>
              <a:t>Dynatrace</a:t>
            </a:r>
            <a:endParaRPr lang="en-US" sz="1800" dirty="0">
              <a:solidFill>
                <a:schemeClr val="bg1"/>
              </a:solidFill>
              <a:latin typeface="Arial" charset="0"/>
            </a:endParaRPr>
          </a:p>
          <a:p>
            <a:pPr lvl="0">
              <a:defRPr sz="1800">
                <a:solidFill>
                  <a:srgbClr val="000000"/>
                </a:solidFill>
              </a:defRPr>
            </a:pPr>
            <a:endParaRPr sz="1800" dirty="0">
              <a:solidFill>
                <a:srgbClr val="FFFFFF"/>
              </a:solidFill>
            </a:endParaRPr>
          </a:p>
        </p:txBody>
      </p:sp>
      <p:pic>
        <p:nvPicPr>
          <p:cNvPr id="1129" name="pasted-image.png"/>
          <p:cNvPicPr/>
          <p:nvPr/>
        </p:nvPicPr>
        <p:blipFill>
          <a:blip r:embed="rId3">
            <a:extLst/>
          </a:blip>
          <a:stretch>
            <a:fillRect/>
          </a:stretch>
        </p:blipFill>
        <p:spPr>
          <a:xfrm>
            <a:off x="5942803" y="852013"/>
            <a:ext cx="3201197" cy="3658510"/>
          </a:xfrm>
          <a:prstGeom prst="rect">
            <a:avLst/>
          </a:prstGeom>
          <a:ln w="12700">
            <a:miter lim="400000"/>
          </a:ln>
        </p:spPr>
      </p:pic>
      <p:sp>
        <p:nvSpPr>
          <p:cNvPr id="5" name="Title 1"/>
          <p:cNvSpPr txBox="1">
            <a:spLocks/>
          </p:cNvSpPr>
          <p:nvPr/>
        </p:nvSpPr>
        <p:spPr>
          <a:xfrm>
            <a:off x="2540001" y="1397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Monitoring</a:t>
            </a:r>
            <a:endParaRPr lang="en-US" sz="3200" dirty="0">
              <a:solidFill>
                <a:schemeClr val="bg2"/>
              </a:solidFill>
              <a:latin typeface="Arial" charset="0"/>
            </a:endParaRPr>
          </a:p>
        </p:txBody>
      </p:sp>
    </p:spTree>
    <p:extLst>
      <p:ext uri="{BB962C8B-B14F-4D97-AF65-F5344CB8AC3E}">
        <p14:creationId xmlns:p14="http://schemas.microsoft.com/office/powerpoint/2010/main" val="336961826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643386" y="2499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dirty="0">
                <a:solidFill>
                  <a:srgbClr val="FFFFFF"/>
                </a:solidFill>
              </a:rPr>
              <a:t> Application Instance</a:t>
            </a:r>
          </a:p>
          <a:p>
            <a:pPr lvl="0" defTabSz="457200">
              <a:lnSpc>
                <a:spcPct val="200000"/>
              </a:lnSpc>
              <a:defRPr>
                <a:solidFill>
                  <a:srgbClr val="000000"/>
                </a:solidFill>
                <a:uFillTx/>
              </a:defRPr>
            </a:pPr>
            <a:r>
              <a:rPr sz="2400" dirty="0">
                <a:solidFill>
                  <a:srgbClr val="FFFFFF"/>
                </a:solidFill>
              </a:rPr>
              <a:t> Platform Processes</a:t>
            </a:r>
          </a:p>
          <a:p>
            <a:pPr lvl="0" defTabSz="457200">
              <a:lnSpc>
                <a:spcPct val="200000"/>
              </a:lnSpc>
              <a:defRPr>
                <a:solidFill>
                  <a:srgbClr val="000000"/>
                </a:solidFill>
                <a:uFillTx/>
              </a:defRPr>
            </a:pPr>
            <a:r>
              <a:rPr sz="2400" dirty="0">
                <a:solidFill>
                  <a:srgbClr val="FFFFFF"/>
                </a:solidFill>
              </a:rPr>
              <a:t> Platform VMs</a:t>
            </a:r>
          </a:p>
          <a:p>
            <a:pPr lvl="0" defTabSz="457200">
              <a:lnSpc>
                <a:spcPct val="200000"/>
              </a:lnSpc>
              <a:defRPr>
                <a:solidFill>
                  <a:srgbClr val="000000"/>
                </a:solidFill>
                <a:uFillTx/>
              </a:defRPr>
            </a:pPr>
            <a:r>
              <a:rPr sz="2400" dirty="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79" name="Title 1"/>
          <p:cNvSpPr txBox="1">
            <a:spLocks/>
          </p:cNvSpPr>
          <p:nvPr/>
        </p:nvSpPr>
        <p:spPr>
          <a:xfrm>
            <a:off x="2320085" y="44828"/>
            <a:ext cx="472478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Instance HA</a:t>
            </a:r>
            <a:endParaRPr lang="en-US" sz="3200" dirty="0">
              <a:solidFill>
                <a:schemeClr val="bg2"/>
              </a:solidFill>
              <a:latin typeface="Arial" charset="0"/>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itle 1"/>
          <p:cNvSpPr txBox="1">
            <a:spLocks/>
          </p:cNvSpPr>
          <p:nvPr/>
        </p:nvSpPr>
        <p:spPr>
          <a:xfrm>
            <a:off x="2468942" y="12808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Process HA</a:t>
            </a:r>
            <a:endParaRPr lang="en-US" sz="3200" dirty="0">
              <a:solidFill>
                <a:schemeClr val="bg2"/>
              </a:solidFill>
              <a:latin typeface="Arial" charset="0"/>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
        <p:nvSpPr>
          <p:cNvPr id="61" name="Title 1"/>
          <p:cNvSpPr txBox="1">
            <a:spLocks/>
          </p:cNvSpPr>
          <p:nvPr/>
        </p:nvSpPr>
        <p:spPr>
          <a:xfrm>
            <a:off x="1826381" y="166682"/>
            <a:ext cx="546704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Virtual Machine HA</a:t>
            </a:r>
            <a:endParaRPr lang="en-US" sz="3200" dirty="0">
              <a:solidFill>
                <a:schemeClr val="bg2"/>
              </a:solidFill>
              <a:latin typeface="Arial" charset="0"/>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691" y="240771"/>
            <a:ext cx="4289954"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984609"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439046"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2394857"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94857"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2394857"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466702"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468788"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236362"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4528457"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4528457"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528457"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600302"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602388"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2424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43760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242457"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052457" y="1364076"/>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pic>
        <p:nvPicPr>
          <p:cNvPr id="49" name="droppedImage.png"/>
          <p:cNvPicPr/>
          <p:nvPr/>
        </p:nvPicPr>
        <p:blipFill>
          <a:blip r:embed="rId3">
            <a:extLst/>
          </a:blip>
          <a:srcRect l="3267" t="13725" r="13071" b="40958"/>
          <a:stretch>
            <a:fillRect/>
          </a:stretch>
        </p:blipFill>
        <p:spPr>
          <a:xfrm>
            <a:off x="6133773" y="3374781"/>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6933017" y="3921456"/>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1338147" y="-53948"/>
            <a:ext cx="7662795" cy="460374"/>
          </a:xfrm>
        </p:spPr>
        <p:txBody>
          <a:bodyPr/>
          <a:lstStyle/>
          <a:p>
            <a:pPr lvl="0">
              <a:lnSpc>
                <a:spcPct val="100000"/>
              </a:lnSpc>
              <a:tabLst>
                <a:tab pos="1939925" algn="l"/>
              </a:tabLst>
            </a:pPr>
            <a:r>
              <a:rPr lang="en-US" sz="3200" dirty="0" smtClean="0">
                <a:solidFill>
                  <a:srgbClr val="2C95DD"/>
                </a:solidFill>
              </a:rPr>
              <a:t>Pivotal Enables Four Levels of HA</a:t>
            </a:r>
            <a:endParaRPr lang="en-US" sz="3200"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Shape 455"/>
          <p:cNvSpPr/>
          <p:nvPr/>
        </p:nvSpPr>
        <p:spPr>
          <a:xfrm>
            <a:off x="553012" y="1124033"/>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 name="Shape 456"/>
          <p:cNvSpPr/>
          <p:nvPr/>
        </p:nvSpPr>
        <p:spPr>
          <a:xfrm>
            <a:off x="563708" y="2343858"/>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 name="Shape 457"/>
          <p:cNvSpPr/>
          <p:nvPr/>
        </p:nvSpPr>
        <p:spPr>
          <a:xfrm>
            <a:off x="563708" y="3545260"/>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29"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30"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31"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32"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33"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34"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dirty="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35"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36" name="Shape 467"/>
          <p:cNvSpPr/>
          <p:nvPr/>
        </p:nvSpPr>
        <p:spPr>
          <a:xfrm>
            <a:off x="157655" y="595600"/>
            <a:ext cx="8797159" cy="307800"/>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 sz="1600" b="1" i="0" u="none" strike="noStrike" kern="0" cap="none" spc="0" normalizeH="0" baseline="0" noProof="0" dirty="0">
                <a:ln>
                  <a:noFill/>
                </a:ln>
                <a:solidFill>
                  <a:srgbClr val="008881"/>
                </a:solidFill>
                <a:effectLst/>
                <a:uLnTx/>
                <a:uFill>
                  <a:solidFill>
                    <a:srgbClr val="008881"/>
                  </a:solidFill>
                </a:uFill>
                <a:sym typeface="Roboto"/>
              </a:rPr>
              <a:t>A complete framework for delivering software rapidly, consistently and reliably at scale.</a:t>
            </a:r>
          </a:p>
        </p:txBody>
      </p:sp>
      <p:sp>
        <p:nvSpPr>
          <p:cNvPr id="37" name="Shape 468"/>
          <p:cNvSpPr/>
          <p:nvPr/>
        </p:nvSpPr>
        <p:spPr>
          <a:xfrm>
            <a:off x="2272233" y="73570"/>
            <a:ext cx="4885800" cy="6461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3200" b="1" i="0" u="none" strike="noStrike" kern="0" cap="none" spc="0" normalizeH="0" baseline="0" noProof="0" dirty="0">
                <a:ln>
                  <a:noFill/>
                </a:ln>
                <a:solidFill>
                  <a:schemeClr val="tx1"/>
                </a:solidFill>
                <a:effectLst/>
                <a:uLnTx/>
                <a:uFill>
                  <a:solidFill>
                    <a:srgbClr val="008881"/>
                  </a:solidFill>
                </a:uFill>
                <a:sym typeface="Roboto"/>
              </a:rPr>
              <a:t>Pivotal Cloud Foundry</a:t>
            </a:r>
          </a:p>
        </p:txBody>
      </p:sp>
      <p:pic>
        <p:nvPicPr>
          <p:cNvPr id="38"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39"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0"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1"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2"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3"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4"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5"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6"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668012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296367"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t>
            </a:r>
            <a:r>
              <a:rPr lang="en-US" sz="2800" dirty="0" smtClean="0">
                <a:solidFill>
                  <a:srgbClr val="2C95DD"/>
                </a:solidFill>
              </a:rPr>
              <a:t>Architecture</a:t>
            </a:r>
            <a:endParaRPr lang="en-US" sz="2800" dirty="0">
              <a:solidFill>
                <a:srgbClr val="2C95DD"/>
              </a:solidFill>
            </a:endParaRP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pic>
        <p:nvPicPr>
          <p:cNvPr id="108" name="Picture 107"/>
          <p:cNvPicPr>
            <a:picLocks noChangeAspect="1"/>
          </p:cNvPicPr>
          <p:nvPr/>
        </p:nvPicPr>
        <p:blipFill>
          <a:blip r:embed="rId6" cstate="print"/>
          <a:srcRect b="-4013"/>
          <a:stretch>
            <a:fillRect/>
          </a:stretch>
        </p:blipFill>
        <p:spPr bwMode="auto">
          <a:xfrm>
            <a:off x="5546290" y="4415030"/>
            <a:ext cx="947021" cy="604365"/>
          </a:xfrm>
          <a:prstGeom prst="rect">
            <a:avLst/>
          </a:prstGeom>
          <a:noFill/>
          <a:ln w="9525">
            <a:noFill/>
            <a:miter lim="800000"/>
            <a:headEnd/>
            <a:tailEnd/>
          </a:ln>
        </p:spPr>
      </p:pic>
      <p:pic>
        <p:nvPicPr>
          <p:cNvPr id="109" name="Picture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75172" y="4502140"/>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1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3102691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endParaRPr lang="en-US" dirty="0"/>
          </a:p>
        </p:txBody>
      </p:sp>
      <p:sp>
        <p:nvSpPr>
          <p:cNvPr id="4" name="Title 3"/>
          <p:cNvSpPr>
            <a:spLocks noGrp="1"/>
          </p:cNvSpPr>
          <p:nvPr>
            <p:ph type="title"/>
          </p:nvPr>
        </p:nvSpPr>
        <p:spPr/>
        <p:txBody>
          <a:bodyPr/>
          <a:lstStyle/>
          <a:p>
            <a:endParaRPr lang="en-US"/>
          </a:p>
        </p:txBody>
      </p:sp>
      <p:sp>
        <p:nvSpPr>
          <p:cNvPr id="5" name="Title 1"/>
          <p:cNvSpPr txBox="1">
            <a:spLocks noChangeArrowheads="1"/>
          </p:cNvSpPr>
          <p:nvPr/>
        </p:nvSpPr>
        <p:spPr bwMode="auto">
          <a:xfrm>
            <a:off x="366713" y="325438"/>
            <a:ext cx="8410575" cy="460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pPr>
            <a:r>
              <a:rPr lang="en-US" sz="4400" smtClean="0">
                <a:solidFill>
                  <a:srgbClr val="FF6600"/>
                </a:solidFill>
              </a:rPr>
              <a:t>Elastic Runtime vs. BOSH </a:t>
            </a:r>
            <a:r>
              <a:rPr lang="en-US" altLang="en-US" sz="4400" smtClean="0">
                <a:solidFill>
                  <a:srgbClr val="FF6600"/>
                </a:solidFill>
              </a:rPr>
              <a:t/>
            </a:r>
            <a:br>
              <a:rPr lang="en-US" altLang="en-US" sz="4400" smtClean="0">
                <a:solidFill>
                  <a:srgbClr val="FF6600"/>
                </a:solidFill>
              </a:rPr>
            </a:br>
            <a:endParaRPr lang="en-US" sz="4400" dirty="0">
              <a:solidFill>
                <a:srgbClr val="FF6600"/>
              </a:solidFill>
            </a:endParaRPr>
          </a:p>
        </p:txBody>
      </p:sp>
      <p:sp>
        <p:nvSpPr>
          <p:cNvPr id="6" name="Text Box 3"/>
          <p:cNvSpPr txBox="1">
            <a:spLocks noChangeArrowheads="1"/>
          </p:cNvSpPr>
          <p:nvPr/>
        </p:nvSpPr>
        <p:spPr bwMode="auto">
          <a:xfrm>
            <a:off x="476250" y="1417638"/>
            <a:ext cx="28098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PH" sz="1500">
                <a:solidFill>
                  <a:schemeClr val="bg1"/>
                </a:solidFill>
                <a:ea typeface="ＭＳ Ｐゴシック" charset="0"/>
                <a:cs typeface="Arial" charset="0"/>
              </a:rPr>
              <a:t>The </a:t>
            </a:r>
            <a:r>
              <a:rPr lang="en-PH" sz="1500" b="1">
                <a:solidFill>
                  <a:schemeClr val="bg1"/>
                </a:solidFill>
                <a:ea typeface="ＭＳ Ｐゴシック" charset="0"/>
                <a:cs typeface="Arial" charset="0"/>
              </a:rPr>
              <a:t>Elastic Runtime</a:t>
            </a:r>
            <a:r>
              <a:rPr lang="en-PH" sz="1500">
                <a:solidFill>
                  <a:schemeClr val="bg1"/>
                </a:solidFill>
                <a:ea typeface="ＭＳ Ｐゴシック" charset="0"/>
                <a:cs typeface="Arial" charset="0"/>
              </a:rPr>
              <a:t> </a:t>
            </a:r>
          </a:p>
          <a:p>
            <a:r>
              <a:rPr lang="en-PH" sz="1500">
                <a:solidFill>
                  <a:schemeClr val="bg1"/>
                </a:solidFill>
                <a:ea typeface="ＭＳ Ｐゴシック" charset="0"/>
                <a:cs typeface="Arial" charset="0"/>
              </a:rPr>
              <a:t>is about managing distributed </a:t>
            </a:r>
          </a:p>
          <a:p>
            <a:r>
              <a:rPr lang="en-PH" sz="1500">
                <a:solidFill>
                  <a:schemeClr val="bg1"/>
                </a:solidFill>
                <a:ea typeface="ＭＳ Ｐゴシック" charset="0"/>
                <a:cs typeface="Arial" charset="0"/>
              </a:rPr>
              <a:t>applications in </a:t>
            </a:r>
            <a:r>
              <a:rPr lang="en-PH" sz="1500" b="1">
                <a:solidFill>
                  <a:schemeClr val="bg1"/>
                </a:solidFill>
                <a:ea typeface="ＭＳ Ｐゴシック" charset="0"/>
                <a:cs typeface="Arial" charset="0"/>
              </a:rPr>
              <a:t>containers</a:t>
            </a:r>
            <a:r>
              <a:rPr lang="en-PH" sz="1500">
                <a:solidFill>
                  <a:schemeClr val="bg1"/>
                </a:solidFill>
                <a:ea typeface="ＭＳ Ｐゴシック" charset="0"/>
                <a:cs typeface="Arial" charset="0"/>
              </a:rPr>
              <a:t> </a:t>
            </a:r>
          </a:p>
        </p:txBody>
      </p:sp>
      <p:sp>
        <p:nvSpPr>
          <p:cNvPr id="7" name="Text Box 4"/>
          <p:cNvSpPr txBox="1">
            <a:spLocks noChangeArrowheads="1"/>
          </p:cNvSpPr>
          <p:nvPr/>
        </p:nvSpPr>
        <p:spPr bwMode="auto">
          <a:xfrm>
            <a:off x="476250" y="3506788"/>
            <a:ext cx="280987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dirty="0">
                <a:solidFill>
                  <a:schemeClr val="bg1"/>
                </a:solidFill>
                <a:ea typeface="ＭＳ Ｐゴシック" charset="0"/>
                <a:cs typeface="Arial" charset="0"/>
              </a:rPr>
              <a:t>BOSH/Ops Manager is about managing distributed software on </a:t>
            </a:r>
            <a:r>
              <a:rPr lang="en-PH" sz="1500" b="1" dirty="0">
                <a:solidFill>
                  <a:srgbClr val="DDDDDD"/>
                </a:solidFill>
                <a:ea typeface="ＭＳ Ｐゴシック" charset="0"/>
                <a:cs typeface="Arial" charset="0"/>
              </a:rPr>
              <a:t>VM</a:t>
            </a:r>
            <a:r>
              <a:rPr lang="en-PH" sz="1500" b="1" dirty="0">
                <a:solidFill>
                  <a:schemeClr val="bg1"/>
                </a:solidFill>
                <a:ea typeface="ＭＳ Ｐゴシック" charset="0"/>
                <a:cs typeface="Arial" charset="0"/>
              </a:rPr>
              <a:t> </a:t>
            </a:r>
            <a:r>
              <a:rPr lang="en-PH" sz="1500" dirty="0">
                <a:solidFill>
                  <a:schemeClr val="bg1"/>
                </a:solidFill>
                <a:ea typeface="ＭＳ Ｐゴシック" charset="0"/>
                <a:cs typeface="Arial" charset="0"/>
              </a:rPr>
              <a:t>clusters</a:t>
            </a:r>
          </a:p>
        </p:txBody>
      </p:sp>
      <p:sp>
        <p:nvSpPr>
          <p:cNvPr id="8" name="Text Box 5"/>
          <p:cNvSpPr txBox="1">
            <a:spLocks noChangeArrowheads="1"/>
          </p:cNvSpPr>
          <p:nvPr/>
        </p:nvSpPr>
        <p:spPr bwMode="auto">
          <a:xfrm>
            <a:off x="3824288" y="2035175"/>
            <a:ext cx="11557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containers</a:t>
            </a:r>
          </a:p>
        </p:txBody>
      </p:sp>
      <p:sp>
        <p:nvSpPr>
          <p:cNvPr id="9" name="Rectangle 6"/>
          <p:cNvSpPr>
            <a:spLocks noChangeArrowheads="1"/>
          </p:cNvSpPr>
          <p:nvPr/>
        </p:nvSpPr>
        <p:spPr bwMode="auto">
          <a:xfrm>
            <a:off x="5954713" y="1328738"/>
            <a:ext cx="1714500" cy="1249362"/>
          </a:xfrm>
          <a:prstGeom prst="rect">
            <a:avLst/>
          </a:prstGeom>
          <a:solidFill>
            <a:schemeClr val="accent2"/>
          </a:solidFill>
          <a:ln w="28575" cap="flat" cmpd="sng">
            <a:solidFill>
              <a:srgbClr val="003366"/>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0" name="Rectangle 7"/>
          <p:cNvSpPr>
            <a:spLocks noChangeArrowheads="1"/>
          </p:cNvSpPr>
          <p:nvPr/>
        </p:nvSpPr>
        <p:spPr bwMode="auto">
          <a:xfrm>
            <a:off x="5702300" y="1489075"/>
            <a:ext cx="1738313" cy="1312863"/>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1" name="Rectangle 8"/>
          <p:cNvSpPr>
            <a:spLocks noChangeArrowheads="1"/>
          </p:cNvSpPr>
          <p:nvPr/>
        </p:nvSpPr>
        <p:spPr bwMode="auto">
          <a:xfrm>
            <a:off x="5565775" y="1668463"/>
            <a:ext cx="1757363" cy="1339850"/>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2" name="Rectangle 9"/>
          <p:cNvSpPr>
            <a:spLocks noChangeArrowheads="1"/>
          </p:cNvSpPr>
          <p:nvPr/>
        </p:nvSpPr>
        <p:spPr bwMode="auto">
          <a:xfrm>
            <a:off x="6064250" y="1754188"/>
            <a:ext cx="269875" cy="222250"/>
          </a:xfrm>
          <a:prstGeom prst="rect">
            <a:avLst/>
          </a:prstGeom>
          <a:solidFill>
            <a:srgbClr val="FF9966"/>
          </a:solidFill>
          <a:ln w="952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3" name="Rectangle 10"/>
          <p:cNvSpPr>
            <a:spLocks noChangeArrowheads="1"/>
          </p:cNvSpPr>
          <p:nvPr/>
        </p:nvSpPr>
        <p:spPr bwMode="auto">
          <a:xfrm>
            <a:off x="5684838" y="2025650"/>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4" name="Rectangle 11"/>
          <p:cNvSpPr>
            <a:spLocks noChangeArrowheads="1"/>
          </p:cNvSpPr>
          <p:nvPr/>
        </p:nvSpPr>
        <p:spPr bwMode="auto">
          <a:xfrm>
            <a:off x="568483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5" name="Rectangle 12"/>
          <p:cNvSpPr>
            <a:spLocks noChangeArrowheads="1"/>
          </p:cNvSpPr>
          <p:nvPr/>
        </p:nvSpPr>
        <p:spPr bwMode="auto">
          <a:xfrm>
            <a:off x="5686425" y="2578100"/>
            <a:ext cx="269875" cy="222250"/>
          </a:xfrm>
          <a:prstGeom prst="rect">
            <a:avLst/>
          </a:prstGeom>
          <a:solidFill>
            <a:srgbClr val="FF7C8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6" name="Rectangle 13"/>
          <p:cNvSpPr>
            <a:spLocks noChangeArrowheads="1"/>
          </p:cNvSpPr>
          <p:nvPr/>
        </p:nvSpPr>
        <p:spPr bwMode="auto">
          <a:xfrm>
            <a:off x="5684838" y="230187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7" name="Rectangle 14"/>
          <p:cNvSpPr>
            <a:spLocks noChangeArrowheads="1"/>
          </p:cNvSpPr>
          <p:nvPr/>
        </p:nvSpPr>
        <p:spPr bwMode="auto">
          <a:xfrm>
            <a:off x="6064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8" name="Rectangle 15"/>
          <p:cNvSpPr>
            <a:spLocks noChangeArrowheads="1"/>
          </p:cNvSpPr>
          <p:nvPr/>
        </p:nvSpPr>
        <p:spPr bwMode="auto">
          <a:xfrm>
            <a:off x="6064250" y="229393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9" name="Rectangle 16"/>
          <p:cNvSpPr>
            <a:spLocks noChangeArrowheads="1"/>
          </p:cNvSpPr>
          <p:nvPr/>
        </p:nvSpPr>
        <p:spPr bwMode="auto">
          <a:xfrm>
            <a:off x="6445250"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0" name="Rectangle 17"/>
          <p:cNvSpPr>
            <a:spLocks noChangeArrowheads="1"/>
          </p:cNvSpPr>
          <p:nvPr/>
        </p:nvSpPr>
        <p:spPr bwMode="auto">
          <a:xfrm>
            <a:off x="6445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1" name="Rectangle 18"/>
          <p:cNvSpPr>
            <a:spLocks noChangeArrowheads="1"/>
          </p:cNvSpPr>
          <p:nvPr/>
        </p:nvSpPr>
        <p:spPr bwMode="auto">
          <a:xfrm>
            <a:off x="6445250"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2" name="Rectangle 19"/>
          <p:cNvSpPr>
            <a:spLocks noChangeArrowheads="1"/>
          </p:cNvSpPr>
          <p:nvPr/>
        </p:nvSpPr>
        <p:spPr bwMode="auto">
          <a:xfrm>
            <a:off x="683418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3" name="Rectangle 20"/>
          <p:cNvSpPr>
            <a:spLocks noChangeArrowheads="1"/>
          </p:cNvSpPr>
          <p:nvPr/>
        </p:nvSpPr>
        <p:spPr bwMode="auto">
          <a:xfrm>
            <a:off x="6834188" y="204152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4" name="Rectangle 21"/>
          <p:cNvSpPr>
            <a:spLocks noChangeArrowheads="1"/>
          </p:cNvSpPr>
          <p:nvPr/>
        </p:nvSpPr>
        <p:spPr bwMode="auto">
          <a:xfrm>
            <a:off x="6834188"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5" name="Arrow 1566"/>
          <p:cNvSpPr>
            <a:spLocks noChangeShapeType="1"/>
          </p:cNvSpPr>
          <p:nvPr/>
        </p:nvSpPr>
        <p:spPr bwMode="auto">
          <a:xfrm flipV="1">
            <a:off x="4979988" y="1911350"/>
            <a:ext cx="704850" cy="238125"/>
          </a:xfrm>
          <a:prstGeom prst="line">
            <a:avLst/>
          </a:prstGeom>
          <a:noFill/>
          <a:ln w="22225" cap="flat" cmpd="sng">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Arrow 1566"/>
          <p:cNvSpPr>
            <a:spLocks noChangeShapeType="1"/>
          </p:cNvSpPr>
          <p:nvPr/>
        </p:nvSpPr>
        <p:spPr bwMode="auto">
          <a:xfrm>
            <a:off x="4978400" y="2195513"/>
            <a:ext cx="706438" cy="481012"/>
          </a:xfrm>
          <a:prstGeom prst="line">
            <a:avLst/>
          </a:prstGeom>
          <a:noFill/>
          <a:ln w="22225" cap="flat" cmpd="sng">
            <a:solidFill>
              <a:schemeClr val="bg1"/>
            </a:solidFill>
            <a:bevel/>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4"/>
          <p:cNvSpPr>
            <a:spLocks noChangeShapeType="1"/>
          </p:cNvSpPr>
          <p:nvPr/>
        </p:nvSpPr>
        <p:spPr bwMode="auto">
          <a:xfrm>
            <a:off x="368300" y="3165475"/>
            <a:ext cx="8410575" cy="7938"/>
          </a:xfrm>
          <a:prstGeom prst="line">
            <a:avLst/>
          </a:prstGeom>
          <a:noFill/>
          <a:ln w="38100" cap="flat" cmpd="sng">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Rectangle 25"/>
          <p:cNvSpPr>
            <a:spLocks noChangeArrowheads="1"/>
          </p:cNvSpPr>
          <p:nvPr/>
        </p:nvSpPr>
        <p:spPr bwMode="auto">
          <a:xfrm>
            <a:off x="4054475" y="3660775"/>
            <a:ext cx="752475" cy="482600"/>
          </a:xfrm>
          <a:prstGeom prst="rect">
            <a:avLst/>
          </a:prstGeom>
          <a:solidFill>
            <a:srgbClr val="CCFFCC"/>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PH"/>
              <a:t> </a:t>
            </a:r>
            <a:endParaRPr lang="en-US" altLang="en-US"/>
          </a:p>
        </p:txBody>
      </p:sp>
      <p:sp>
        <p:nvSpPr>
          <p:cNvPr id="29" name="Rectangle 26"/>
          <p:cNvSpPr>
            <a:spLocks noChangeArrowheads="1"/>
          </p:cNvSpPr>
          <p:nvPr/>
        </p:nvSpPr>
        <p:spPr bwMode="auto">
          <a:xfrm>
            <a:off x="3943350" y="3762375"/>
            <a:ext cx="750888"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0" name="Rectangle 27"/>
          <p:cNvSpPr>
            <a:spLocks noChangeArrowheads="1"/>
          </p:cNvSpPr>
          <p:nvPr/>
        </p:nvSpPr>
        <p:spPr bwMode="auto">
          <a:xfrm>
            <a:off x="3824288" y="3902075"/>
            <a:ext cx="750887"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1" name="Rectangle 28"/>
          <p:cNvSpPr>
            <a:spLocks noChangeArrowheads="1"/>
          </p:cNvSpPr>
          <p:nvPr/>
        </p:nvSpPr>
        <p:spPr bwMode="auto">
          <a:xfrm>
            <a:off x="5435600" y="3317875"/>
            <a:ext cx="752475" cy="482600"/>
          </a:xfrm>
          <a:prstGeom prst="rect">
            <a:avLst/>
          </a:prstGeom>
          <a:solidFill>
            <a:srgbClr val="00CCFF"/>
          </a:solidFill>
          <a:ln w="19050" cap="flat" cmpd="sng">
            <a:solidFill>
              <a:srgbClr val="3366FF"/>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2" name="Rectangle 29"/>
          <p:cNvSpPr>
            <a:spLocks noChangeArrowheads="1"/>
          </p:cNvSpPr>
          <p:nvPr/>
        </p:nvSpPr>
        <p:spPr bwMode="auto">
          <a:xfrm>
            <a:off x="5324475" y="3419475"/>
            <a:ext cx="750888"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3" name="Rectangle 30"/>
          <p:cNvSpPr>
            <a:spLocks noChangeArrowheads="1"/>
          </p:cNvSpPr>
          <p:nvPr/>
        </p:nvSpPr>
        <p:spPr bwMode="auto">
          <a:xfrm>
            <a:off x="5205413" y="3559175"/>
            <a:ext cx="750887"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4" name="Rectangle 31"/>
          <p:cNvSpPr>
            <a:spLocks noChangeArrowheads="1"/>
          </p:cNvSpPr>
          <p:nvPr/>
        </p:nvSpPr>
        <p:spPr bwMode="auto">
          <a:xfrm>
            <a:off x="6675438" y="3660775"/>
            <a:ext cx="750887" cy="482600"/>
          </a:xfrm>
          <a:prstGeom prst="rect">
            <a:avLst/>
          </a:prstGeom>
          <a:solidFill>
            <a:srgbClr val="CC99FF"/>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5" name="Rectangle 32"/>
          <p:cNvSpPr>
            <a:spLocks noChangeArrowheads="1"/>
          </p:cNvSpPr>
          <p:nvPr/>
        </p:nvSpPr>
        <p:spPr bwMode="auto">
          <a:xfrm>
            <a:off x="6562725" y="3762375"/>
            <a:ext cx="752475"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6" name="Rectangle 33"/>
          <p:cNvSpPr>
            <a:spLocks noChangeArrowheads="1"/>
          </p:cNvSpPr>
          <p:nvPr/>
        </p:nvSpPr>
        <p:spPr bwMode="auto">
          <a:xfrm>
            <a:off x="6445250" y="3921125"/>
            <a:ext cx="750888"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7" name="Text Box 34"/>
          <p:cNvSpPr txBox="1">
            <a:spLocks noChangeArrowheads="1"/>
          </p:cNvSpPr>
          <p:nvPr/>
        </p:nvSpPr>
        <p:spPr bwMode="auto">
          <a:xfrm>
            <a:off x="5194300" y="4084638"/>
            <a:ext cx="74295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VMs</a:t>
            </a:r>
            <a:endParaRPr lang="en-PH" b="1">
              <a:ea typeface="ＭＳ Ｐゴシック" charset="0"/>
              <a:cs typeface="Arial" charset="0"/>
            </a:endParaRPr>
          </a:p>
        </p:txBody>
      </p:sp>
    </p:spTree>
    <p:extLst>
      <p:ext uri="{BB962C8B-B14F-4D97-AF65-F5344CB8AC3E}">
        <p14:creationId xmlns:p14="http://schemas.microsoft.com/office/powerpoint/2010/main" val="46326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smtClean="0">
                <a:solidFill>
                  <a:srgbClr val="2C95DD"/>
                </a:solidFill>
              </a:rPr>
              <a:t>Pushing </a:t>
            </a:r>
            <a:r>
              <a:rPr lang="en-US" sz="2800" dirty="0">
                <a:solidFill>
                  <a:srgbClr val="2C95DD"/>
                </a:solidFill>
              </a:rPr>
              <a:t>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646331"/>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Staging: 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577629" cy="951542"/>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Starting</a:t>
            </a:r>
          </a:p>
          <a:p>
            <a:pPr marL="342900" indent="-342900">
              <a:lnSpc>
                <a:spcPct val="150000"/>
              </a:lnSpc>
              <a:buFont typeface="+mj-ea"/>
              <a:buAutoNum type="circleNumDbPlain" startAt="2"/>
            </a:pPr>
            <a:r>
              <a:rPr lang="en-US" dirty="0" smtClean="0">
                <a:solidFill>
                  <a:srgbClr val="FFFFFF"/>
                </a:solidFill>
              </a:rPr>
              <a:t>Running</a:t>
            </a:r>
          </a:p>
          <a:p>
            <a:pPr marL="342900" indent="-342900">
              <a:lnSpc>
                <a:spcPct val="150000"/>
              </a:lnSpc>
              <a:buFont typeface="+mj-ea"/>
              <a:buAutoNum type="circleNumDbPlain" startAt="2"/>
            </a:pPr>
            <a:r>
              <a:rPr lang="en-US" dirty="0" smtClean="0">
                <a:solidFill>
                  <a:srgbClr val="FFFFFF"/>
                </a:solidFill>
              </a:rPr>
              <a:t>Managing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6518598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left)">
                                      <p:cBhvr>
                                        <p:cTn id="23" dur="500"/>
                                        <p:tgtEl>
                                          <p:spTgt spid="100"/>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right)">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9">
                                            <p:txEl>
                                              <p:pRg st="0" end="0"/>
                                            </p:txEl>
                                          </p:spTgt>
                                        </p:tgtEl>
                                        <p:attrNameLst>
                                          <p:attrName>style.visibility</p:attrName>
                                        </p:attrNameLst>
                                      </p:cBhvr>
                                      <p:to>
                                        <p:strVal val="visible"/>
                                      </p:to>
                                    </p:set>
                                    <p:animEffect transition="in" filter="dissolve">
                                      <p:cBhvr>
                                        <p:cTn id="32" dur="500"/>
                                        <p:tgtEl>
                                          <p:spTgt spid="9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par>
                                <p:cTn id="65" presetID="9" presetClass="exit" presetSubtype="0" fill="hold" grpId="1" nodeType="withEffect">
                                  <p:stCondLst>
                                    <p:cond delay="0"/>
                                  </p:stCondLst>
                                  <p:childTnLst>
                                    <p:animEffect transition="out" filter="dissolve">
                                      <p:cBhvr>
                                        <p:cTn id="66" dur="500"/>
                                        <p:tgtEl>
                                          <p:spTgt spid="65"/>
                                        </p:tgtEl>
                                      </p:cBhvr>
                                    </p:animEffect>
                                    <p:set>
                                      <p:cBhvr>
                                        <p:cTn id="67" dur="1" fill="hold">
                                          <p:stCondLst>
                                            <p:cond delay="499"/>
                                          </p:stCondLst>
                                        </p:cTn>
                                        <p:tgtEl>
                                          <p:spTgt spid="65"/>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dissolve">
                                      <p:cBhvr>
                                        <p:cTn id="70" dur="500"/>
                                        <p:tgtEl>
                                          <p:spTgt spid="103"/>
                                        </p:tgtEl>
                                      </p:cBhvr>
                                    </p:animEffect>
                                  </p:childTnLst>
                                </p:cTn>
                              </p:par>
                            </p:childTnLst>
                          </p:cTn>
                        </p:par>
                        <p:par>
                          <p:cTn id="71" fill="hold">
                            <p:stCondLst>
                              <p:cond delay="8000"/>
                            </p:stCondLst>
                            <p:childTnLst>
                              <p:par>
                                <p:cTn id="7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3" dur="2000" fill="hold"/>
                                        <p:tgtEl>
                                          <p:spTgt spid="103"/>
                                        </p:tgtEl>
                                        <p:attrNameLst>
                                          <p:attrName>ppt_x</p:attrName>
                                          <p:attrName>ppt_y</p:attrName>
                                        </p:attrNameLst>
                                      </p:cBhvr>
                                    </p:animMotion>
                                  </p:childTnLst>
                                </p:cTn>
                              </p:par>
                            </p:childTnLst>
                          </p:cTn>
                        </p:par>
                        <p:par>
                          <p:cTn id="74" fill="hold">
                            <p:stCondLst>
                              <p:cond delay="10000"/>
                            </p:stCondLst>
                            <p:childTnLst>
                              <p:par>
                                <p:cTn id="75" presetID="9" presetClass="exit" presetSubtype="0" fill="hold" grpId="2" nodeType="afterEffect">
                                  <p:stCondLst>
                                    <p:cond delay="0"/>
                                  </p:stCondLst>
                                  <p:childTnLst>
                                    <p:animEffect transition="out" filter="dissolv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par>
                                <p:cTn id="78" presetID="9"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dissolve">
                                      <p:cBhvr>
                                        <p:cTn id="80" dur="500"/>
                                        <p:tgtEl>
                                          <p:spTgt spid="45"/>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dissolve">
                                      <p:cBhvr>
                                        <p:cTn id="83" dur="500"/>
                                        <p:tgtEl>
                                          <p:spTgt spid="98"/>
                                        </p:tgtEl>
                                      </p:cBhvr>
                                    </p:animEffect>
                                  </p:childTnLst>
                                </p:cTn>
                              </p:par>
                            </p:childTnLst>
                          </p:cTn>
                        </p:par>
                        <p:par>
                          <p:cTn id="84" fill="hold">
                            <p:stCondLst>
                              <p:cond delay="10500"/>
                            </p:stCondLst>
                            <p:childTnLst>
                              <p:par>
                                <p:cTn id="85"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86" dur="2000" fill="hold"/>
                                        <p:tgtEl>
                                          <p:spTgt spid="98"/>
                                        </p:tgtEl>
                                        <p:attrNameLst>
                                          <p:attrName>ppt_x</p:attrName>
                                          <p:attrName>ppt_y</p:attrName>
                                        </p:attrNameLst>
                                      </p:cBhvr>
                                    </p:animMotion>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99">
                                            <p:txEl>
                                              <p:pRg st="2" end="2"/>
                                            </p:txEl>
                                          </p:spTgt>
                                        </p:tgtEl>
                                        <p:attrNameLst>
                                          <p:attrName>style.visibility</p:attrName>
                                        </p:attrNameLst>
                                      </p:cBhvr>
                                      <p:to>
                                        <p:strVal val="visible"/>
                                      </p:to>
                                    </p:set>
                                    <p:animEffect transition="in" filter="dissolve">
                                      <p:cBhvr>
                                        <p:cTn id="91" dur="500"/>
                                        <p:tgtEl>
                                          <p:spTgt spid="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Staging/starting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27895861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Running </a:t>
            </a:r>
            <a:r>
              <a:rPr lang="en-US" sz="2800" dirty="0" smtClean="0">
                <a:solidFill>
                  <a:srgbClr val="2C95DD"/>
                </a:solidFill>
              </a:rPr>
              <a:t>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pic>
        <p:nvPicPr>
          <p:cNvPr id="2" name="Picture 1"/>
          <p:cNvPicPr>
            <a:picLocks noChangeAspect="1"/>
          </p:cNvPicPr>
          <p:nvPr/>
        </p:nvPicPr>
        <p:blipFill>
          <a:blip r:embed="rId4"/>
          <a:stretch>
            <a:fillRect/>
          </a:stretch>
        </p:blipFill>
        <p:spPr>
          <a:xfrm>
            <a:off x="0" y="1117600"/>
            <a:ext cx="9144000" cy="2897312"/>
          </a:xfrm>
          <a:prstGeom prst="rect">
            <a:avLst/>
          </a:prstGeom>
        </p:spPr>
      </p:pic>
    </p:spTree>
    <p:extLst>
      <p:ext uri="{BB962C8B-B14F-4D97-AF65-F5344CB8AC3E}">
        <p14:creationId xmlns:p14="http://schemas.microsoft.com/office/powerpoint/2010/main" val="35021509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dissolve">
                                      <p:cBhvr>
                                        <p:cTn id="7" dur="500"/>
                                        <p:tgtEl>
                                          <p:spTgt spid="334"/>
                                        </p:tgtEl>
                                      </p:cBhvr>
                                    </p:animEffect>
                                  </p:childTnLst>
                                </p:cTn>
                              </p:par>
                              <p:par>
                                <p:cTn id="8" presetID="9"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dissolve">
                                      <p:cBhvr>
                                        <p:cTn id="10" dur="500"/>
                                        <p:tgtEl>
                                          <p:spTgt spid="101"/>
                                        </p:tgtEl>
                                      </p:cBhvr>
                                    </p:animEffect>
                                  </p:childTnLst>
                                </p:cTn>
                              </p:par>
                              <p:par>
                                <p:cTn id="11" presetID="9"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dissolve">
                                      <p:cBhvr>
                                        <p:cTn id="17" dur="500"/>
                                        <p:tgtEl>
                                          <p:spTgt spid="75"/>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6"/>
                                        </p:tgtEl>
                                        <p:attrNameLst>
                                          <p:attrName>style.visibility</p:attrName>
                                        </p:attrNameLst>
                                      </p:cBhvr>
                                      <p:to>
                                        <p:strVal val="visible"/>
                                      </p:to>
                                    </p:set>
                                  </p:childTnLst>
                                </p:cTn>
                              </p:par>
                            </p:childTnLst>
                          </p:cTn>
                        </p:par>
                        <p:par>
                          <p:cTn id="21" fill="hold">
                            <p:stCondLst>
                              <p:cond delay="1500"/>
                            </p:stCondLst>
                            <p:childTnLst>
                              <p:par>
                                <p:cTn id="22" presetID="1" presetClass="exit" presetSubtype="0" fill="hold" nodeType="afterEffect">
                                  <p:stCondLst>
                                    <p:cond delay="0"/>
                                  </p:stCondLst>
                                  <p:childTnLst>
                                    <p:set>
                                      <p:cBhvr>
                                        <p:cTn id="23" dur="1" fill="hold">
                                          <p:stCondLst>
                                            <p:cond delay="499"/>
                                          </p:stCondLst>
                                        </p:cTn>
                                        <p:tgtEl>
                                          <p:spTgt spid="76"/>
                                        </p:tgtEl>
                                        <p:attrNameLst>
                                          <p:attrName>style.visibility</p:attrName>
                                        </p:attrNameLst>
                                      </p:cBhvr>
                                      <p:to>
                                        <p:strVal val="hidden"/>
                                      </p:to>
                                    </p:se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499"/>
                                          </p:stCondLst>
                                        </p:cTn>
                                        <p:tgtEl>
                                          <p:spTgt spid="76"/>
                                        </p:tgtEl>
                                        <p:attrNameLst>
                                          <p:attrName>style.visibility</p:attrName>
                                        </p:attrNameLst>
                                      </p:cBhvr>
                                      <p:to>
                                        <p:strVal val="visible"/>
                                      </p:to>
                                    </p:se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499"/>
                                          </p:stCondLst>
                                        </p:cTn>
                                        <p:tgtEl>
                                          <p:spTgt spid="76"/>
                                        </p:tgtEl>
                                        <p:attrNameLst>
                                          <p:attrName>style.visibility</p:attrName>
                                        </p:attrNameLst>
                                      </p:cBhvr>
                                      <p:to>
                                        <p:strVal val="hidden"/>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499"/>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fade">
                                      <p:cBhvr>
                                        <p:cTn id="41" dur="500"/>
                                        <p:tgtEl>
                                          <p:spTgt spid="15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wipe(right)">
                                      <p:cBhvr>
                                        <p:cTn id="54" dur="500"/>
                                        <p:tgtEl>
                                          <p:spTgt spid="159"/>
                                        </p:tgtEl>
                                      </p:cBhvr>
                                    </p:animEffect>
                                  </p:childTnLst>
                                </p:cTn>
                              </p:par>
                              <p:par>
                                <p:cTn id="55" presetID="9" presetClass="entr" presetSubtype="0" fill="hold" grpId="0" nodeType="withEffect">
                                  <p:stCondLst>
                                    <p:cond delay="250"/>
                                  </p:stCondLst>
                                  <p:childTnLst>
                                    <p:set>
                                      <p:cBhvr>
                                        <p:cTn id="56" dur="1" fill="hold">
                                          <p:stCondLst>
                                            <p:cond delay="0"/>
                                          </p:stCondLst>
                                        </p:cTn>
                                        <p:tgtEl>
                                          <p:spTgt spid="173"/>
                                        </p:tgtEl>
                                        <p:attrNameLst>
                                          <p:attrName>style.visibility</p:attrName>
                                        </p:attrNameLst>
                                      </p:cBhvr>
                                      <p:to>
                                        <p:strVal val="visible"/>
                                      </p:to>
                                    </p:set>
                                    <p:animEffect transition="in" filter="dissolve">
                                      <p:cBhvr>
                                        <p:cTn id="57" dur="500"/>
                                        <p:tgtEl>
                                          <p:spTgt spid="173"/>
                                        </p:tgtEl>
                                      </p:cBhvr>
                                    </p:animEffect>
                                  </p:childTnLst>
                                </p:cTn>
                              </p:par>
                            </p:childTnLst>
                          </p:cTn>
                        </p:par>
                        <p:par>
                          <p:cTn id="58" fill="hold">
                            <p:stCondLst>
                              <p:cond delay="1250"/>
                            </p:stCondLst>
                            <p:childTnLst>
                              <p:par>
                                <p:cTn id="59" presetID="10" presetClass="entr" presetSubtype="0" fill="hold" grpId="0" nodeType="afterEffect">
                                  <p:stCondLst>
                                    <p:cond delay="0"/>
                                  </p:stCondLst>
                                  <p:childTnLst>
                                    <p:set>
                                      <p:cBhvr>
                                        <p:cTn id="60" dur="1" fill="hold">
                                          <p:stCondLst>
                                            <p:cond delay="0"/>
                                          </p:stCondLst>
                                        </p:cTn>
                                        <p:tgtEl>
                                          <p:spTgt spid="161"/>
                                        </p:tgtEl>
                                        <p:attrNameLst>
                                          <p:attrName>style.visibility</p:attrName>
                                        </p:attrNameLst>
                                      </p:cBhvr>
                                      <p:to>
                                        <p:strVal val="visible"/>
                                      </p:to>
                                    </p:set>
                                    <p:animEffect transition="in" filter="fade">
                                      <p:cBhvr>
                                        <p:cTn id="61" dur="500"/>
                                        <p:tgtEl>
                                          <p:spTgt spid="161"/>
                                        </p:tgtEl>
                                      </p:cBhvr>
                                    </p:animEffect>
                                  </p:childTnLst>
                                </p:cTn>
                              </p:par>
                            </p:childTnLst>
                          </p:cTn>
                        </p:par>
                        <p:par>
                          <p:cTn id="62" fill="hold">
                            <p:stCondLst>
                              <p:cond delay="1750"/>
                            </p:stCondLst>
                            <p:childTnLst>
                              <p:par>
                                <p:cTn id="63" presetID="1" presetClass="exit" presetSubtype="0" fill="hold" grpId="1" nodeType="afterEffect">
                                  <p:stCondLst>
                                    <p:cond delay="750"/>
                                  </p:stCondLst>
                                  <p:childTnLst>
                                    <p:set>
                                      <p:cBhvr>
                                        <p:cTn id="64" dur="1" fill="hold">
                                          <p:stCondLst>
                                            <p:cond delay="499"/>
                                          </p:stCondLst>
                                        </p:cTn>
                                        <p:tgtEl>
                                          <p:spTgt spid="161"/>
                                        </p:tgtEl>
                                        <p:attrNameLst>
                                          <p:attrName>style.visibility</p:attrName>
                                        </p:attrNameLst>
                                      </p:cBhvr>
                                      <p:to>
                                        <p:strVal val="hidden"/>
                                      </p:to>
                                    </p:set>
                                  </p:childTnLst>
                                </p:cTn>
                              </p:par>
                            </p:childTnLst>
                          </p:cTn>
                        </p:par>
                        <p:par>
                          <p:cTn id="65" fill="hold">
                            <p:stCondLst>
                              <p:cond delay="3000"/>
                            </p:stCondLst>
                            <p:childTnLst>
                              <p:par>
                                <p:cTn id="66" presetID="22" presetClass="entr" presetSubtype="1" fill="hold" grpId="0"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up)">
                                      <p:cBhvr>
                                        <p:cTn id="68" dur="500"/>
                                        <p:tgtEl>
                                          <p:spTgt spid="160"/>
                                        </p:tgtEl>
                                      </p:cBhvr>
                                    </p:animEffect>
                                  </p:childTnLst>
                                </p:cTn>
                              </p:par>
                              <p:par>
                                <p:cTn id="69" presetID="9" presetClass="exit" presetSubtype="0" fill="hold" grpId="1" nodeType="withEffect">
                                  <p:stCondLst>
                                    <p:cond delay="750"/>
                                  </p:stCondLst>
                                  <p:childTnLst>
                                    <p:animEffect transition="out" filter="dissolve">
                                      <p:cBhvr>
                                        <p:cTn id="70" dur="500"/>
                                        <p:tgtEl>
                                          <p:spTgt spid="173"/>
                                        </p:tgtEl>
                                      </p:cBhvr>
                                    </p:animEffect>
                                    <p:set>
                                      <p:cBhvr>
                                        <p:cTn id="71" dur="1" fill="hold">
                                          <p:stCondLst>
                                            <p:cond delay="499"/>
                                          </p:stCondLst>
                                        </p:cTn>
                                        <p:tgtEl>
                                          <p:spTgt spid="173"/>
                                        </p:tgtEl>
                                        <p:attrNameLst>
                                          <p:attrName>style.visibility</p:attrName>
                                        </p:attrNameLst>
                                      </p:cBhvr>
                                      <p:to>
                                        <p:strVal val="hidden"/>
                                      </p:to>
                                    </p:set>
                                  </p:childTnLst>
                                </p:cTn>
                              </p:par>
                              <p:par>
                                <p:cTn id="72" presetID="9" presetClass="entr" presetSubtype="0" fill="hold" grpId="0" nodeType="withEffect">
                                  <p:stCondLst>
                                    <p:cond delay="250"/>
                                  </p:stCondLst>
                                  <p:childTnLst>
                                    <p:set>
                                      <p:cBhvr>
                                        <p:cTn id="73" dur="1" fill="hold">
                                          <p:stCondLst>
                                            <p:cond delay="0"/>
                                          </p:stCondLst>
                                        </p:cTn>
                                        <p:tgtEl>
                                          <p:spTgt spid="176"/>
                                        </p:tgtEl>
                                        <p:attrNameLst>
                                          <p:attrName>style.visibility</p:attrName>
                                        </p:attrNameLst>
                                      </p:cBhvr>
                                      <p:to>
                                        <p:strVal val="visible"/>
                                      </p:to>
                                    </p:set>
                                    <p:animEffect transition="in" filter="dissolve">
                                      <p:cBhvr>
                                        <p:cTn id="74" dur="500"/>
                                        <p:tgtEl>
                                          <p:spTgt spid="176"/>
                                        </p:tgtEl>
                                      </p:cBhvr>
                                    </p:animEffect>
                                  </p:childTnLst>
                                </p:cTn>
                              </p:par>
                            </p:childTnLst>
                          </p:cTn>
                        </p:par>
                        <p:par>
                          <p:cTn id="75" fill="hold">
                            <p:stCondLst>
                              <p:cond delay="4250"/>
                            </p:stCondLst>
                            <p:childTnLst>
                              <p:par>
                                <p:cTn id="76" presetID="10" presetClass="entr" presetSubtype="0" fill="hold" grpId="0" nodeType="afterEffect">
                                  <p:stCondLst>
                                    <p:cond delay="0"/>
                                  </p:stCondLst>
                                  <p:childTnLst>
                                    <p:set>
                                      <p:cBhvr>
                                        <p:cTn id="77" dur="1" fill="hold">
                                          <p:stCondLst>
                                            <p:cond delay="0"/>
                                          </p:stCondLst>
                                        </p:cTn>
                                        <p:tgtEl>
                                          <p:spTgt spid="162"/>
                                        </p:tgtEl>
                                        <p:attrNameLst>
                                          <p:attrName>style.visibility</p:attrName>
                                        </p:attrNameLst>
                                      </p:cBhvr>
                                      <p:to>
                                        <p:strVal val="visible"/>
                                      </p:to>
                                    </p:set>
                                    <p:animEffect transition="in" filter="fade">
                                      <p:cBhvr>
                                        <p:cTn id="78" dur="500"/>
                                        <p:tgtEl>
                                          <p:spTgt spid="1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500"/>
                                        <p:tgtEl>
                                          <p:spTgt spid="157"/>
                                        </p:tgtEl>
                                      </p:cBhvr>
                                    </p:animEffect>
                                  </p:childTnLst>
                                </p:cTn>
                              </p:par>
                            </p:childTnLst>
                          </p:cTn>
                        </p:par>
                        <p:par>
                          <p:cTn id="84" fill="hold">
                            <p:stCondLst>
                              <p:cond delay="500"/>
                            </p:stCondLst>
                            <p:childTnLst>
                              <p:par>
                                <p:cTn id="85"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86" dur="2000" fill="hold"/>
                                        <p:tgtEl>
                                          <p:spTgt spid="167"/>
                                        </p:tgtEl>
                                        <p:attrNameLst>
                                          <p:attrName>ppt_x</p:attrName>
                                          <p:attrName>ppt_y</p:attrName>
                                        </p:attrNameLst>
                                      </p:cBhvr>
                                      <p:rCtr x="14028" y="22593"/>
                                    </p:animMotion>
                                  </p:childTnLst>
                                </p:cTn>
                              </p:par>
                            </p:childTnLst>
                          </p:cTn>
                        </p:par>
                        <p:par>
                          <p:cTn id="87" fill="hold">
                            <p:stCondLst>
                              <p:cond delay="2500"/>
                            </p:stCondLst>
                            <p:childTnLst>
                              <p:par>
                                <p:cTn id="88" presetID="1" presetClass="entr" presetSubtype="0" fill="hold" grpId="0" nodeType="afterEffect">
                                  <p:stCondLst>
                                    <p:cond delay="0"/>
                                  </p:stCondLst>
                                  <p:childTnLst>
                                    <p:set>
                                      <p:cBhvr>
                                        <p:cTn id="89" dur="1" fill="hold">
                                          <p:stCondLst>
                                            <p:cond delay="499"/>
                                          </p:stCondLst>
                                        </p:cTn>
                                        <p:tgtEl>
                                          <p:spTgt spid="165"/>
                                        </p:tgtEl>
                                        <p:attrNameLst>
                                          <p:attrName>style.visibility</p:attrName>
                                        </p:attrNameLst>
                                      </p:cBhvr>
                                      <p:to>
                                        <p:strVal val="visible"/>
                                      </p:to>
                                    </p:set>
                                  </p:childTnLst>
                                </p:cTn>
                              </p:par>
                            </p:childTnLst>
                          </p:cTn>
                        </p:par>
                        <p:par>
                          <p:cTn id="90" fill="hold">
                            <p:stCondLst>
                              <p:cond delay="3000"/>
                            </p:stCondLst>
                            <p:childTnLst>
                              <p:par>
                                <p:cTn id="91" presetID="42" presetClass="path" presetSubtype="0" accel="50000" decel="50000" fill="hold" grpId="1" nodeType="afterEffect">
                                  <p:stCondLst>
                                    <p:cond delay="0"/>
                                  </p:stCondLst>
                                  <p:childTnLst>
                                    <p:animMotion origin="layout" path="M 2.77778E-6 -6.17284E-7 L 0.28941 -0.02037 " pathEditMode="relative" rAng="0" ptsTypes="AA">
                                      <p:cBhvr>
                                        <p:cTn id="92" dur="2000" fill="hold"/>
                                        <p:tgtEl>
                                          <p:spTgt spid="154"/>
                                        </p:tgtEl>
                                        <p:attrNameLst>
                                          <p:attrName>ppt_x</p:attrName>
                                          <p:attrName>ppt_y</p:attrName>
                                        </p:attrNameLst>
                                      </p:cBhvr>
                                      <p:rCtr x="14462" y="-1019"/>
                                    </p:animMotion>
                                  </p:childTnLst>
                                </p:cTn>
                              </p:par>
                            </p:childTnLst>
                          </p:cTn>
                        </p:par>
                        <p:par>
                          <p:cTn id="93" fill="hold">
                            <p:stCondLst>
                              <p:cond delay="5000"/>
                            </p:stCondLst>
                            <p:childTnLst>
                              <p:par>
                                <p:cTn id="94" presetID="1" presetClass="entr" presetSubtype="0" fill="hold" grpId="0" nodeType="afterEffect">
                                  <p:stCondLst>
                                    <p:cond delay="0"/>
                                  </p:stCondLst>
                                  <p:childTnLst>
                                    <p:set>
                                      <p:cBhvr>
                                        <p:cTn id="95" dur="1" fill="hold">
                                          <p:stCondLst>
                                            <p:cond delay="499"/>
                                          </p:stCondLst>
                                        </p:cTn>
                                        <p:tgtEl>
                                          <p:spTgt spid="166"/>
                                        </p:tgtEl>
                                        <p:attrNameLst>
                                          <p:attrName>style.visibility</p:attrName>
                                        </p:attrNameLst>
                                      </p:cBhvr>
                                      <p:to>
                                        <p:strVal val="visible"/>
                                      </p:to>
                                    </p:se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164"/>
                                        </p:tgtEl>
                                        <p:attrNameLst>
                                          <p:attrName>style.visibility</p:attrName>
                                        </p:attrNameLst>
                                      </p:cBhvr>
                                      <p:to>
                                        <p:strVal val="visible"/>
                                      </p:to>
                                    </p:set>
                                    <p:animEffect transition="in" filter="fade">
                                      <p:cBhvr>
                                        <p:cTn id="99" dur="500"/>
                                        <p:tgtEl>
                                          <p:spTgt spid="16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fade">
                                      <p:cBhvr>
                                        <p:cTn id="104" dur="500"/>
                                        <p:tgtEl>
                                          <p:spTgt spid="158"/>
                                        </p:tgtEl>
                                      </p:cBhvr>
                                    </p:animEffect>
                                  </p:childTnLst>
                                </p:cTn>
                              </p:par>
                            </p:childTnLst>
                          </p:cTn>
                        </p:par>
                        <p:par>
                          <p:cTn id="105" fill="hold">
                            <p:stCondLst>
                              <p:cond delay="500"/>
                            </p:stCondLst>
                            <p:childTnLst>
                              <p:par>
                                <p:cTn id="106" presetID="42" presetClass="path" presetSubtype="0" accel="50000" decel="50000" fill="hold" grpId="1" nodeType="afterEffect">
                                  <p:stCondLst>
                                    <p:cond delay="0"/>
                                  </p:stCondLst>
                                  <p:childTnLst>
                                    <p:animMotion origin="layout" path="M -2.77778E-6 -3.08547E-9 L 0.08108 -3.08547E-9 " pathEditMode="relative" rAng="0" ptsTypes="AA">
                                      <p:cBhvr>
                                        <p:cTn id="107" dur="500" fill="hold"/>
                                        <p:tgtEl>
                                          <p:spTgt spid="164"/>
                                        </p:tgtEl>
                                        <p:attrNameLst>
                                          <p:attrName>ppt_x</p:attrName>
                                          <p:attrName>ppt_y</p:attrName>
                                        </p:attrNameLst>
                                      </p:cBhvr>
                                      <p:rCtr x="4045" y="0"/>
                                    </p:animMotion>
                                  </p:childTnLst>
                                </p:cTn>
                              </p:par>
                            </p:childTnLst>
                          </p:cTn>
                        </p:par>
                        <p:par>
                          <p:cTn id="108" fill="hold">
                            <p:stCondLst>
                              <p:cond delay="1000"/>
                            </p:stCondLst>
                            <p:childTnLst>
                              <p:par>
                                <p:cTn id="109"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10"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4" grpId="1"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SCALE Demo</a:t>
            </a:r>
            <a:endParaRPr lang="en" sz="2100" b="1" cap="all" dirty="0">
              <a:solidFill>
                <a:srgbClr val="74CEC7"/>
              </a:solidFill>
            </a:endParaRPr>
          </a:p>
        </p:txBody>
      </p:sp>
    </p:spTree>
    <p:extLst>
      <p:ext uri="{BB962C8B-B14F-4D97-AF65-F5344CB8AC3E}">
        <p14:creationId xmlns:p14="http://schemas.microsoft.com/office/powerpoint/2010/main" val="76977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dirty="0">
                <a:solidFill>
                  <a:schemeClr val="bg1"/>
                </a:solidFill>
                <a:latin typeface="Arial" charset="0"/>
              </a:rPr>
              <a:t>App </a:t>
            </a:r>
            <a:r>
              <a:rPr lang="en-US" sz="2400" dirty="0" err="1">
                <a:solidFill>
                  <a:schemeClr val="bg1"/>
                </a:solidFill>
                <a:latin typeface="Arial" charset="0"/>
              </a:rPr>
              <a:t>Autoscaler</a:t>
            </a:r>
            <a:r>
              <a:rPr lang="en-US" sz="2400" dirty="0">
                <a:solidFill>
                  <a:schemeClr val="bg1"/>
                </a:solidFill>
                <a:latin typeface="Arial" charset="0"/>
              </a:rPr>
              <a:t> </a:t>
            </a:r>
            <a:r>
              <a:rPr lang="en-US" dirty="0">
                <a:solidFill>
                  <a:srgbClr val="FFFFFF"/>
                </a:solidFill>
                <a:latin typeface="Arial" charset="0"/>
              </a:rPr>
              <a:t>	</a:t>
            </a:r>
          </a:p>
        </p:txBody>
      </p:sp>
      <p:sp>
        <p:nvSpPr>
          <p:cNvPr id="18434" name="Rectangle 2"/>
          <p:cNvSpPr>
            <a:spLocks noGrp="1" noChangeArrowheads="1"/>
          </p:cNvSpPr>
          <p:nvPr>
            <p:ph idx="1"/>
          </p:nvPr>
        </p:nvSpPr>
        <p:spPr>
          <a:xfrm>
            <a:off x="457200" y="876300"/>
            <a:ext cx="8229600" cy="1839913"/>
          </a:xfrm>
        </p:spPr>
        <p:txBody>
          <a:bodyPr/>
          <a:lstStyle/>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CPU usage or time-based schedule can be used to scale application instances</a:t>
            </a:r>
          </a:p>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It is a service in the marketplace</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2935288"/>
            <a:ext cx="5229225" cy="1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46350398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17004331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3292823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7288453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215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sp>
        <p:nvSpPr>
          <p:cNvPr id="6" name="AutoShape 1"/>
          <p:cNvSpPr>
            <a:spLocks noChangeArrowheads="1"/>
          </p:cNvSpPr>
          <p:nvPr/>
        </p:nvSpPr>
        <p:spPr bwMode="auto">
          <a:xfrm>
            <a:off x="330580" y="289781"/>
            <a:ext cx="8509145" cy="3406318"/>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grpSp>
        <p:nvGrpSpPr>
          <p:cNvPr id="272" name="Group 271"/>
          <p:cNvGrpSpPr/>
          <p:nvPr/>
        </p:nvGrpSpPr>
        <p:grpSpPr>
          <a:xfrm>
            <a:off x="2017341" y="415002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7"/>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32" name="Rounded Rectangle 131"/>
          <p:cNvSpPr/>
          <p:nvPr/>
        </p:nvSpPr>
        <p:spPr>
          <a:xfrm>
            <a:off x="1352068" y="2989842"/>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90200" y="903752"/>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63764" y="3002361"/>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9" name="AutoShape 3"/>
          <p:cNvSpPr>
            <a:spLocks noChangeArrowheads="1"/>
          </p:cNvSpPr>
          <p:nvPr/>
        </p:nvSpPr>
        <p:spPr bwMode="auto">
          <a:xfrm>
            <a:off x="6667794" y="458711"/>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8569" y="1489114"/>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732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05" name="Picture 104"/>
          <p:cNvPicPr>
            <a:picLocks noChangeAspect="1"/>
          </p:cNvPicPr>
          <p:nvPr/>
        </p:nvPicPr>
        <p:blipFill>
          <a:blip r:embed="rId3" cstate="print"/>
          <a:srcRect b="-4013"/>
          <a:stretch>
            <a:fillRect/>
          </a:stretch>
        </p:blipFill>
        <p:spPr bwMode="auto">
          <a:xfrm>
            <a:off x="6409844" y="4120592"/>
            <a:ext cx="999278" cy="703728"/>
          </a:xfrm>
          <a:prstGeom prst="rect">
            <a:avLst/>
          </a:prstGeom>
          <a:noFill/>
          <a:ln w="9525">
            <a:noFill/>
            <a:miter lim="800000"/>
            <a:headEnd/>
            <a:tailEnd/>
          </a:ln>
        </p:spPr>
      </p:pic>
      <p:pic>
        <p:nvPicPr>
          <p:cNvPr id="104"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97" y="4299491"/>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Tree>
    <p:extLst>
      <p:ext uri="{BB962C8B-B14F-4D97-AF65-F5344CB8AC3E}">
        <p14:creationId xmlns:p14="http://schemas.microsoft.com/office/powerpoint/2010/main" val="325309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12155310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8916236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3463142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9414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
        <p:nvSpPr>
          <p:cNvPr id="3" name="TextBox 2"/>
          <p:cNvSpPr txBox="1"/>
          <p:nvPr/>
        </p:nvSpPr>
        <p:spPr>
          <a:xfrm>
            <a:off x="5999238" y="362857"/>
            <a:ext cx="2233791" cy="307777"/>
          </a:xfrm>
          <a:prstGeom prst="rect">
            <a:avLst/>
          </a:prstGeom>
          <a:noFill/>
        </p:spPr>
        <p:txBody>
          <a:bodyPr wrap="square" rtlCol="0">
            <a:spAutoFit/>
          </a:bodyPr>
          <a:lstStyle/>
          <a:p>
            <a:r>
              <a:rPr lang="en-US" dirty="0" smtClean="0">
                <a:solidFill>
                  <a:schemeClr val="bg1"/>
                </a:solidFill>
              </a:rPr>
              <a:t>Pre-configured</a:t>
            </a:r>
            <a:endParaRPr lang="en-US" dirty="0">
              <a:solidFill>
                <a:schemeClr val="bg1"/>
              </a:solidFill>
            </a:endParaRPr>
          </a:p>
        </p:txBody>
      </p:sp>
    </p:spTree>
    <p:extLst>
      <p:ext uri="{BB962C8B-B14F-4D97-AF65-F5344CB8AC3E}">
        <p14:creationId xmlns:p14="http://schemas.microsoft.com/office/powerpoint/2010/main" val="3642688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33531398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798526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462" y="243840"/>
            <a:ext cx="6048376" cy="753334"/>
          </a:xfrm>
        </p:spPr>
        <p:txBody>
          <a:bodyPr/>
          <a:lstStyle/>
          <a:p>
            <a:r>
              <a:rPr lang="en-US" sz="3200" b="1" dirty="0" smtClean="0"/>
              <a:t>BOSH?</a:t>
            </a:r>
            <a:endParaRPr lang="en-US" sz="3200" b="1" dirty="0"/>
          </a:p>
        </p:txBody>
      </p:sp>
      <p:pic>
        <p:nvPicPr>
          <p:cNvPr id="7170" name="Picture 2"/>
          <p:cNvPicPr>
            <a:picLocks noChangeAspect="1" noChangeArrowheads="1"/>
          </p:cNvPicPr>
          <p:nvPr/>
        </p:nvPicPr>
        <p:blipFill>
          <a:blip r:embed="rId3"/>
          <a:srcRect/>
          <a:stretch>
            <a:fillRect/>
          </a:stretch>
        </p:blipFill>
        <p:spPr bwMode="auto">
          <a:xfrm>
            <a:off x="913142" y="909482"/>
            <a:ext cx="6899275" cy="3547299"/>
          </a:xfrm>
          <a:prstGeom prst="rect">
            <a:avLst/>
          </a:prstGeom>
          <a:noFill/>
          <a:ln w="9525">
            <a:noFill/>
            <a:miter lim="800000"/>
            <a:headEnd/>
            <a:tailEnd/>
          </a:ln>
        </p:spPr>
      </p:pic>
    </p:spTree>
    <p:extLst>
      <p:ext uri="{BB962C8B-B14F-4D97-AF65-F5344CB8AC3E}">
        <p14:creationId xmlns:p14="http://schemas.microsoft.com/office/powerpoint/2010/main" val="242406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9" name="Shape 446"/>
          <p:cNvSpPr/>
          <p:nvPr/>
        </p:nvSpPr>
        <p:spPr>
          <a:xfrm>
            <a:off x="-13165" y="-130746"/>
            <a:ext cx="917039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0"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1"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2"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are my servers</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Go make them a cloud foundry</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3"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Bosh Haiku</a:t>
            </a:r>
          </a:p>
        </p:txBody>
      </p:sp>
    </p:spTree>
    <p:extLst>
      <p:ext uri="{BB962C8B-B14F-4D97-AF65-F5344CB8AC3E}">
        <p14:creationId xmlns:p14="http://schemas.microsoft.com/office/powerpoint/2010/main" val="79904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32817495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Title 1"/>
          <p:cNvSpPr>
            <a:spLocks noGrp="1"/>
          </p:cNvSpPr>
          <p:nvPr>
            <p:ph type="title"/>
          </p:nvPr>
        </p:nvSpPr>
        <p:spPr>
          <a:xfrm>
            <a:off x="1260324" y="164193"/>
            <a:ext cx="7283752" cy="857250"/>
          </a:xfrm>
        </p:spPr>
        <p:txBody>
          <a:bodyPr/>
          <a:lstStyle/>
          <a:p>
            <a:r>
              <a:rPr lang="en-US" sz="3200" dirty="0" smtClean="0">
                <a:solidFill>
                  <a:srgbClr val="2C95DD"/>
                </a:solidFill>
              </a:rPr>
              <a:t>Deploying Apps Shouldn’t </a:t>
            </a:r>
            <a:r>
              <a:rPr lang="en-US" sz="3200" dirty="0">
                <a:solidFill>
                  <a:srgbClr val="2C95DD"/>
                </a:solidFill>
              </a:rPr>
              <a:t>B</a:t>
            </a:r>
            <a:r>
              <a:rPr lang="en-US" sz="3200" dirty="0" smtClean="0">
                <a:solidFill>
                  <a:srgbClr val="2C95DD"/>
                </a:solidFill>
              </a:rPr>
              <a:t>e Painful</a:t>
            </a:r>
            <a:endParaRPr lang="en-US" sz="3200" dirty="0">
              <a:solidFill>
                <a:schemeClr val="bg2"/>
              </a:solidFill>
              <a:latin typeface="Arial" charset="0"/>
            </a:endParaRPr>
          </a:p>
        </p:txBody>
      </p:sp>
      <p:sp>
        <p:nvSpPr>
          <p:cNvPr id="47106" name="Content Placeholder 2"/>
          <p:cNvSpPr>
            <a:spLocks noGrp="1"/>
          </p:cNvSpPr>
          <p:nvPr>
            <p:ph sz="half" idx="1"/>
          </p:nvPr>
        </p:nvSpPr>
        <p:spPr>
          <a:xfrm>
            <a:off x="457200" y="1021443"/>
            <a:ext cx="4038600" cy="3717925"/>
          </a:xfrm>
        </p:spPr>
        <p:txBody>
          <a:bodyPr/>
          <a:lstStyle/>
          <a:p>
            <a:pPr marL="0" indent="0" algn="ctr">
              <a:buFont typeface="Arial" charset="0"/>
              <a:buNone/>
            </a:pPr>
            <a:r>
              <a:rPr lang="en-US" sz="3200" b="1" dirty="0">
                <a:solidFill>
                  <a:srgbClr val="FFFFFF"/>
                </a:solidFill>
                <a:latin typeface="Arial" charset="0"/>
              </a:rPr>
              <a:t>Traditional</a:t>
            </a:r>
          </a:p>
          <a:p>
            <a:pPr marL="0" indent="0" algn="ctr">
              <a:buFont typeface="Arial" charset="0"/>
              <a:buNone/>
            </a:pPr>
            <a:r>
              <a:rPr lang="en-US" sz="1800" dirty="0">
                <a:solidFill>
                  <a:srgbClr val="FFFFFF"/>
                </a:solidFill>
                <a:latin typeface="Arial" charset="0"/>
              </a:rPr>
              <a:t>Create a VM</a:t>
            </a:r>
          </a:p>
          <a:p>
            <a:pPr marL="0" indent="0" algn="ctr">
              <a:buFont typeface="Arial" charset="0"/>
              <a:buNone/>
            </a:pPr>
            <a:r>
              <a:rPr lang="en-US" sz="1800" dirty="0">
                <a:solidFill>
                  <a:srgbClr val="FFFFFF"/>
                </a:solidFill>
                <a:latin typeface="Arial" charset="0"/>
              </a:rPr>
              <a:t>Install JDK</a:t>
            </a:r>
          </a:p>
          <a:p>
            <a:pPr marL="0" indent="0" algn="ctr">
              <a:buFont typeface="Arial" charset="0"/>
              <a:buNone/>
            </a:pPr>
            <a:r>
              <a:rPr lang="en-US" sz="1800" dirty="0">
                <a:solidFill>
                  <a:srgbClr val="FFFFFF"/>
                </a:solidFill>
                <a:latin typeface="Arial" charset="0"/>
              </a:rPr>
              <a:t>Install Tomcat</a:t>
            </a:r>
          </a:p>
          <a:p>
            <a:pPr marL="0" indent="0" algn="ctr">
              <a:buFont typeface="Arial" charset="0"/>
              <a:buNone/>
            </a:pPr>
            <a:r>
              <a:rPr lang="en-US" sz="1800" dirty="0">
                <a:solidFill>
                  <a:srgbClr val="FFFFFF"/>
                </a:solidFill>
                <a:latin typeface="Arial" charset="0"/>
              </a:rPr>
              <a:t>Deploy Application</a:t>
            </a:r>
          </a:p>
          <a:p>
            <a:pPr marL="0" indent="0" algn="ctr">
              <a:buFont typeface="Arial" charset="0"/>
              <a:buNone/>
            </a:pPr>
            <a:r>
              <a:rPr lang="en-US" sz="1800" dirty="0">
                <a:solidFill>
                  <a:srgbClr val="FFFFFF"/>
                </a:solidFill>
                <a:latin typeface="Arial" charset="0"/>
              </a:rPr>
              <a:t>Configure Load Balancer</a:t>
            </a:r>
          </a:p>
          <a:p>
            <a:pPr marL="0" indent="0" algn="ctr">
              <a:buFont typeface="Arial" charset="0"/>
              <a:buNone/>
            </a:pPr>
            <a:r>
              <a:rPr lang="en-US" sz="1800" dirty="0">
                <a:solidFill>
                  <a:srgbClr val="FFFFFF"/>
                </a:solidFill>
                <a:latin typeface="Arial" charset="0"/>
              </a:rPr>
              <a:t>Configure DNS</a:t>
            </a:r>
          </a:p>
          <a:p>
            <a:pPr marL="0" indent="0" algn="ctr">
              <a:buFont typeface="Arial" charset="0"/>
              <a:buNone/>
            </a:pPr>
            <a:r>
              <a:rPr lang="en-US" sz="1800" dirty="0">
                <a:solidFill>
                  <a:srgbClr val="FFFFFF"/>
                </a:solidFill>
                <a:latin typeface="Arial" charset="0"/>
              </a:rPr>
              <a:t>Configure Firewall </a:t>
            </a:r>
          </a:p>
          <a:p>
            <a:pPr marL="0" indent="0" algn="ctr">
              <a:buFont typeface="Arial" charset="0"/>
              <a:buNone/>
            </a:pPr>
            <a:r>
              <a:rPr lang="en-US" sz="1800" dirty="0">
                <a:solidFill>
                  <a:srgbClr val="FFFFFF"/>
                </a:solidFill>
                <a:latin typeface="Arial" charset="0"/>
              </a:rPr>
              <a:t>Configure Monitoring</a:t>
            </a:r>
          </a:p>
          <a:p>
            <a:pPr marL="0" indent="0" algn="ctr">
              <a:buFont typeface="Arial" charset="0"/>
              <a:buNone/>
            </a:pPr>
            <a:r>
              <a:rPr lang="en-US" sz="1800" dirty="0">
                <a:solidFill>
                  <a:srgbClr val="FFFFFF"/>
                </a:solidFill>
                <a:latin typeface="Arial" charset="0"/>
              </a:rPr>
              <a:t>Configure Logging</a:t>
            </a:r>
          </a:p>
        </p:txBody>
      </p:sp>
      <p:sp>
        <p:nvSpPr>
          <p:cNvPr id="47107" name="Content Placeholder 3"/>
          <p:cNvSpPr>
            <a:spLocks noGrp="1"/>
          </p:cNvSpPr>
          <p:nvPr>
            <p:ph sz="half" idx="2"/>
          </p:nvPr>
        </p:nvSpPr>
        <p:spPr>
          <a:xfrm>
            <a:off x="4648200" y="1021443"/>
            <a:ext cx="4038600" cy="3717925"/>
          </a:xfrm>
        </p:spPr>
        <p:txBody>
          <a:bodyPr/>
          <a:lstStyle/>
          <a:p>
            <a:pPr marL="0" indent="0" algn="ctr">
              <a:buFont typeface="Arial" charset="0"/>
              <a:buNone/>
            </a:pPr>
            <a:r>
              <a:rPr lang="en-US" sz="3200" b="1" dirty="0">
                <a:solidFill>
                  <a:srgbClr val="FFFFFF"/>
                </a:solidFill>
                <a:latin typeface="Arial" charset="0"/>
              </a:rPr>
              <a:t>Pivotal Cloud Foundry</a:t>
            </a:r>
          </a:p>
          <a:p>
            <a:pPr marL="0" indent="0" algn="ctr">
              <a:buFont typeface="Arial" charset="0"/>
              <a:buNone/>
            </a:pPr>
            <a:endParaRPr lang="en-US" b="1" dirty="0">
              <a:solidFill>
                <a:srgbClr val="FFFFFF"/>
              </a:solidFill>
              <a:latin typeface="Arial" charset="0"/>
            </a:endParaRPr>
          </a:p>
          <a:p>
            <a:pPr marL="0" indent="0" algn="ctr">
              <a:buFont typeface="Arial" charset="0"/>
              <a:buNone/>
            </a:pPr>
            <a:r>
              <a:rPr lang="en-US" sz="1800" dirty="0" err="1">
                <a:solidFill>
                  <a:srgbClr val="FFFFFF"/>
                </a:solidFill>
                <a:latin typeface="Arial" charset="0"/>
              </a:rPr>
              <a:t>cf</a:t>
            </a:r>
            <a:r>
              <a:rPr lang="en-US" sz="1800" dirty="0">
                <a:solidFill>
                  <a:srgbClr val="FFFFFF"/>
                </a:solidFill>
                <a:latin typeface="Arial" charset="0"/>
              </a:rPr>
              <a:t> push</a:t>
            </a:r>
          </a:p>
        </p:txBody>
      </p:sp>
    </p:spTree>
    <p:extLst>
      <p:ext uri="{BB962C8B-B14F-4D97-AF65-F5344CB8AC3E}">
        <p14:creationId xmlns:p14="http://schemas.microsoft.com/office/powerpoint/2010/main" val="4294673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07983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52642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473551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264320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79481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1425791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1238" y="-361557"/>
            <a:ext cx="7421723" cy="5505057"/>
          </a:xfrm>
          <a:prstGeom prst="rect">
            <a:avLst/>
          </a:prstGeom>
        </p:spPr>
      </p:pic>
    </p:spTree>
    <p:extLst>
      <p:ext uri="{BB962C8B-B14F-4D97-AF65-F5344CB8AC3E}">
        <p14:creationId xmlns:p14="http://schemas.microsoft.com/office/powerpoint/2010/main" val="35523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78075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dirty="0">
                <a:solidFill>
                  <a:srgbClr val="FFFFFF"/>
                </a:solidFill>
                <a:cs typeface="Helvetica Neue Thin" charset="0"/>
              </a:rPr>
              <a:t>resource isolation</a:t>
            </a:r>
            <a:endParaRPr lang="en-US" sz="700" dirty="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chemeClr val="accent4">
                  <a:lumMod val="20000"/>
                  <a:lumOff val="8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3810266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182383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12402219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 Arrow 56"/>
          <p:cNvSpPr/>
          <p:nvPr/>
        </p:nvSpPr>
        <p:spPr>
          <a:xfrm>
            <a:off x="2328863" y="1541463"/>
            <a:ext cx="130333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51202" name="Title 1"/>
          <p:cNvSpPr>
            <a:spLocks noGrp="1"/>
          </p:cNvSpPr>
          <p:nvPr>
            <p:ph type="title"/>
          </p:nvPr>
        </p:nvSpPr>
        <p:spPr>
          <a:xfrm>
            <a:off x="2381552" y="155575"/>
            <a:ext cx="4380895" cy="857250"/>
          </a:xfrm>
        </p:spPr>
        <p:txBody>
          <a:bodyPr/>
          <a:lstStyle/>
          <a:p>
            <a:pPr>
              <a:defRPr sz="1800">
                <a:solidFill>
                  <a:srgbClr val="000000"/>
                </a:solidFill>
                <a:uFillTx/>
              </a:defRPr>
            </a:pPr>
            <a:r>
              <a:rPr lang="en-US" sz="3200" dirty="0">
                <a:solidFill>
                  <a:srgbClr val="2C95DD"/>
                </a:solidFill>
              </a:rPr>
              <a:t>P</a:t>
            </a:r>
            <a:r>
              <a:rPr lang="en-US" sz="3200" dirty="0" smtClean="0">
                <a:solidFill>
                  <a:srgbClr val="2C95DD"/>
                </a:solidFill>
              </a:rPr>
              <a:t>ushing an Application</a:t>
            </a:r>
            <a:endParaRPr lang="en-US" sz="3200" dirty="0">
              <a:solidFill>
                <a:srgbClr val="2C95DD"/>
              </a:solidFill>
            </a:endParaRPr>
          </a:p>
        </p:txBody>
      </p:sp>
      <p:pic>
        <p:nvPicPr>
          <p:cNvPr id="51203" name="Picture 210" descr="ICON_Person_Q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1541463"/>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ounded Rectangle 59"/>
          <p:cNvSpPr/>
          <p:nvPr/>
        </p:nvSpPr>
        <p:spPr>
          <a:xfrm>
            <a:off x="3630613" y="1012825"/>
            <a:ext cx="5170487" cy="338772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0" rIns="91432" bIns="0" anchor="b"/>
          <a:lstStyle/>
          <a:p>
            <a:pPr algn="ctr">
              <a:defRPr/>
            </a:pPr>
            <a:endParaRPr lang="en-US" sz="1600" dirty="0">
              <a:solidFill>
                <a:srgbClr val="008881"/>
              </a:solidFill>
            </a:endParaRPr>
          </a:p>
        </p:txBody>
      </p:sp>
      <p:sp>
        <p:nvSpPr>
          <p:cNvPr id="61" name="TextBox 60"/>
          <p:cNvSpPr txBox="1">
            <a:spLocks noChangeArrowheads="1"/>
          </p:cNvSpPr>
          <p:nvPr/>
        </p:nvSpPr>
        <p:spPr bwMode="auto">
          <a:xfrm>
            <a:off x="238125" y="1581150"/>
            <a:ext cx="1746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circleNumDbPlain"/>
            </a:pPr>
            <a:r>
              <a:rPr lang="en-US" sz="1800">
                <a:solidFill>
                  <a:schemeClr val="bg2"/>
                </a:solidFill>
              </a:rPr>
              <a:t>Upload app bits and metadata</a:t>
            </a:r>
          </a:p>
        </p:txBody>
      </p:sp>
      <p:sp>
        <p:nvSpPr>
          <p:cNvPr id="51206" name="TextBox 61"/>
          <p:cNvSpPr txBox="1">
            <a:spLocks noChangeArrowheads="1"/>
          </p:cNvSpPr>
          <p:nvPr/>
        </p:nvSpPr>
        <p:spPr bwMode="auto">
          <a:xfrm>
            <a:off x="2362200" y="1638300"/>
            <a:ext cx="1003300" cy="306388"/>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rPr>
              <a:t>push app</a:t>
            </a:r>
            <a:endParaRPr lang="en-US" sz="1400" i="1">
              <a:solidFill>
                <a:schemeClr val="bg1"/>
              </a:solidFill>
            </a:endParaRPr>
          </a:p>
        </p:txBody>
      </p:sp>
      <p:sp>
        <p:nvSpPr>
          <p:cNvPr id="51207" name="Rounded Rectangle 62"/>
          <p:cNvSpPr>
            <a:spLocks noChangeArrowheads="1"/>
          </p:cNvSpPr>
          <p:nvPr/>
        </p:nvSpPr>
        <p:spPr bwMode="auto">
          <a:xfrm rot="-5400000">
            <a:off x="2262981" y="2520157"/>
            <a:ext cx="3387725" cy="373062"/>
          </a:xfrm>
          <a:prstGeom prst="roundRect">
            <a:avLst>
              <a:gd name="adj" fmla="val 8685"/>
            </a:avLst>
          </a:prstGeom>
          <a:solidFill>
            <a:srgbClr val="0A1831">
              <a:alpha val="25098"/>
            </a:srgbClr>
          </a:solidFill>
          <a:ln>
            <a:noFill/>
          </a:ln>
          <a:extLst>
            <a:ext uri="{91240B29-F687-4f45-9708-019B960494DF}">
              <a14:hiddenLine xmlns:a14="http://schemas.microsoft.com/office/drawing/2010/main" w="41275">
                <a:solidFill>
                  <a:srgbClr val="000000"/>
                </a:solidFill>
                <a:round/>
                <a:headEnd/>
                <a:tailEnd/>
              </a14:hiddenLine>
            </a:ext>
          </a:extLst>
        </p:spPr>
        <p:txBody>
          <a:bodyPr wrap="none" lIns="0" tIns="0" rIns="0" bIns="0" anchor="ctr"/>
          <a:lstStyle/>
          <a:p>
            <a:pPr algn="ctr"/>
            <a:r>
              <a:rPr lang="en-US" sz="1600">
                <a:solidFill>
                  <a:srgbClr val="F2F2F2"/>
                </a:solidFill>
                <a:latin typeface="Calibri" charset="0"/>
              </a:rPr>
              <a:t>Router</a:t>
            </a:r>
          </a:p>
        </p:txBody>
      </p:sp>
      <p:sp>
        <p:nvSpPr>
          <p:cNvPr id="64" name="TextBox 63"/>
          <p:cNvSpPr txBox="1">
            <a:spLocks noChangeArrowheads="1"/>
          </p:cNvSpPr>
          <p:nvPr/>
        </p:nvSpPr>
        <p:spPr bwMode="auto">
          <a:xfrm>
            <a:off x="238125" y="2454275"/>
            <a:ext cx="321786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Tx/>
              <a:buAutoNum type="circleNumDbPlain" startAt="2"/>
            </a:pPr>
            <a:r>
              <a:rPr lang="en-US" sz="1800">
                <a:solidFill>
                  <a:schemeClr val="bg2"/>
                </a:solidFill>
              </a:rPr>
              <a:t>Create and bind services</a:t>
            </a:r>
          </a:p>
          <a:p>
            <a:pPr eaLnBrk="1" hangingPunct="1">
              <a:lnSpc>
                <a:spcPct val="150000"/>
              </a:lnSpc>
              <a:buFontTx/>
              <a:buAutoNum type="circleNumDbPlain" startAt="2"/>
            </a:pPr>
            <a:r>
              <a:rPr lang="en-US" sz="1800">
                <a:solidFill>
                  <a:schemeClr val="bg2"/>
                </a:solidFill>
              </a:rPr>
              <a:t>Stage application</a:t>
            </a:r>
          </a:p>
          <a:p>
            <a:pPr eaLnBrk="1" hangingPunct="1">
              <a:lnSpc>
                <a:spcPct val="150000"/>
              </a:lnSpc>
              <a:buFontTx/>
              <a:buAutoNum type="circleNumDbPlain" startAt="2"/>
            </a:pPr>
            <a:r>
              <a:rPr lang="en-US" sz="1800">
                <a:solidFill>
                  <a:schemeClr val="bg2"/>
                </a:solidFill>
              </a:rPr>
              <a:t>Deploy application</a:t>
            </a:r>
          </a:p>
          <a:p>
            <a:pPr eaLnBrk="1" hangingPunct="1">
              <a:lnSpc>
                <a:spcPct val="150000"/>
              </a:lnSpc>
              <a:buFontTx/>
              <a:buAutoNum type="circleNumDbPlain" startAt="2"/>
            </a:pPr>
            <a:r>
              <a:rPr lang="en-US" sz="1800">
                <a:solidFill>
                  <a:schemeClr val="bg2"/>
                </a:solidFill>
              </a:rPr>
              <a:t>Manage application health</a:t>
            </a:r>
          </a:p>
        </p:txBody>
      </p:sp>
      <p:sp>
        <p:nvSpPr>
          <p:cNvPr id="65" name="Oval 42"/>
          <p:cNvSpPr/>
          <p:nvPr/>
        </p:nvSpPr>
        <p:spPr>
          <a:xfrm>
            <a:off x="3841750" y="2174875"/>
            <a:ext cx="230188" cy="23177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6" name="Rounded Rectangle 65"/>
          <p:cNvSpPr>
            <a:spLocks noChangeArrowheads="1"/>
          </p:cNvSpPr>
          <p:nvPr/>
        </p:nvSpPr>
        <p:spPr bwMode="auto">
          <a:xfrm>
            <a:off x="4294188" y="1498600"/>
            <a:ext cx="1533525"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Blobstore</a:t>
            </a:r>
          </a:p>
        </p:txBody>
      </p:sp>
      <p:sp>
        <p:nvSpPr>
          <p:cNvPr id="67" name="Oval 194"/>
          <p:cNvSpPr/>
          <p:nvPr/>
        </p:nvSpPr>
        <p:spPr>
          <a:xfrm>
            <a:off x="4357688"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8" name="Rounded Rectangle 67"/>
          <p:cNvSpPr>
            <a:spLocks noChangeArrowheads="1"/>
          </p:cNvSpPr>
          <p:nvPr/>
        </p:nvSpPr>
        <p:spPr bwMode="auto">
          <a:xfrm>
            <a:off x="6096000" y="1498600"/>
            <a:ext cx="2590800"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DB</a:t>
            </a:r>
          </a:p>
        </p:txBody>
      </p:sp>
      <p:sp>
        <p:nvSpPr>
          <p:cNvPr id="69" name="Oval 194"/>
          <p:cNvSpPr/>
          <p:nvPr/>
        </p:nvSpPr>
        <p:spPr>
          <a:xfrm>
            <a:off x="6159500"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cxnSp>
        <p:nvCxnSpPr>
          <p:cNvPr id="70" name="Straight Connector 69"/>
          <p:cNvCxnSpPr/>
          <p:nvPr/>
        </p:nvCxnSpPr>
        <p:spPr>
          <a:xfrm flipH="1">
            <a:off x="6159500" y="1946275"/>
            <a:ext cx="698500" cy="46037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a:off x="5060950" y="1941513"/>
            <a:ext cx="654050" cy="4651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ight Arrow 71"/>
          <p:cNvSpPr/>
          <p:nvPr/>
        </p:nvSpPr>
        <p:spPr>
          <a:xfrm>
            <a:off x="6707188" y="2203450"/>
            <a:ext cx="438150" cy="20161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73" name="Right Arrow 72"/>
          <p:cNvSpPr/>
          <p:nvPr/>
        </p:nvSpPr>
        <p:spPr>
          <a:xfrm rot="10800000">
            <a:off x="6721475" y="2408238"/>
            <a:ext cx="438150" cy="201612"/>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51218" name="Group 73"/>
          <p:cNvGrpSpPr>
            <a:grpSpLocks/>
          </p:cNvGrpSpPr>
          <p:nvPr/>
        </p:nvGrpSpPr>
        <p:grpSpPr bwMode="auto">
          <a:xfrm>
            <a:off x="5181600" y="2185988"/>
            <a:ext cx="1533525" cy="442912"/>
            <a:chOff x="5181600" y="2326964"/>
            <a:chExt cx="1533402" cy="443726"/>
          </a:xfrm>
        </p:grpSpPr>
        <p:sp>
          <p:nvSpPr>
            <p:cNvPr id="75" name="Rounded Rectangle 74"/>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Cloud Controller</a:t>
              </a:r>
            </a:p>
          </p:txBody>
        </p:sp>
        <p:sp>
          <p:nvSpPr>
            <p:cNvPr id="76" name="Rectangle 76"/>
            <p:cNvSpPr/>
            <p:nvPr/>
          </p:nvSpPr>
          <p:spPr>
            <a:xfrm>
              <a:off x="5257794" y="2430341"/>
              <a:ext cx="198422" cy="265600"/>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19" name="Group 76"/>
          <p:cNvGrpSpPr>
            <a:grpSpLocks/>
          </p:cNvGrpSpPr>
          <p:nvPr/>
        </p:nvGrpSpPr>
        <p:grpSpPr bwMode="auto">
          <a:xfrm>
            <a:off x="7153275" y="2185988"/>
            <a:ext cx="1533525" cy="442912"/>
            <a:chOff x="7153397" y="2326964"/>
            <a:chExt cx="1533402" cy="443726"/>
          </a:xfrm>
        </p:grpSpPr>
        <p:sp>
          <p:nvSpPr>
            <p:cNvPr id="78" name="Rounded Rectangle 77"/>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Service Broker Node(s)</a:t>
              </a:r>
            </a:p>
          </p:txBody>
        </p:sp>
        <p:sp>
          <p:nvSpPr>
            <p:cNvPr id="79" name="Rectangle 175"/>
            <p:cNvSpPr/>
            <p:nvPr/>
          </p:nvSpPr>
          <p:spPr>
            <a:xfrm>
              <a:off x="7215305" y="2435112"/>
              <a:ext cx="226994" cy="22742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0" name="Group 79"/>
          <p:cNvGrpSpPr>
            <a:grpSpLocks/>
          </p:cNvGrpSpPr>
          <p:nvPr/>
        </p:nvGrpSpPr>
        <p:grpSpPr bwMode="auto">
          <a:xfrm>
            <a:off x="6596063" y="3521075"/>
            <a:ext cx="1098550" cy="781050"/>
            <a:chOff x="5412945" y="3105151"/>
            <a:chExt cx="1099435" cy="781049"/>
          </a:xfrm>
        </p:grpSpPr>
        <p:sp>
          <p:nvSpPr>
            <p:cNvPr id="81" name="Rounded Rectangle 8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2"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1" name="Group 82"/>
          <p:cNvGrpSpPr>
            <a:grpSpLocks/>
          </p:cNvGrpSpPr>
          <p:nvPr/>
        </p:nvGrpSpPr>
        <p:grpSpPr bwMode="auto">
          <a:xfrm>
            <a:off x="6900863" y="3400425"/>
            <a:ext cx="1098550" cy="781050"/>
            <a:chOff x="5412945" y="3105151"/>
            <a:chExt cx="1099435" cy="781049"/>
          </a:xfrm>
        </p:grpSpPr>
        <p:sp>
          <p:nvSpPr>
            <p:cNvPr id="84" name="Rounded Rectangle 8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5"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2" name="Group 85"/>
          <p:cNvGrpSpPr>
            <a:grpSpLocks/>
          </p:cNvGrpSpPr>
          <p:nvPr/>
        </p:nvGrpSpPr>
        <p:grpSpPr bwMode="auto">
          <a:xfrm>
            <a:off x="7205663" y="3279775"/>
            <a:ext cx="1098550" cy="781050"/>
            <a:chOff x="5412945" y="3105151"/>
            <a:chExt cx="1099435" cy="781049"/>
          </a:xfrm>
        </p:grpSpPr>
        <p:sp>
          <p:nvSpPr>
            <p:cNvPr id="87" name="Rounded Rectangle 8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8"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3" name="Group 88"/>
          <p:cNvGrpSpPr>
            <a:grpSpLocks/>
          </p:cNvGrpSpPr>
          <p:nvPr/>
        </p:nvGrpSpPr>
        <p:grpSpPr bwMode="auto">
          <a:xfrm>
            <a:off x="7545388" y="3159125"/>
            <a:ext cx="1100137" cy="781050"/>
            <a:chOff x="5412945" y="3105151"/>
            <a:chExt cx="1099435" cy="781049"/>
          </a:xfrm>
        </p:grpSpPr>
        <p:sp>
          <p:nvSpPr>
            <p:cNvPr id="90" name="Rounded Rectangle 8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Cell</a:t>
              </a:r>
            </a:p>
          </p:txBody>
        </p:sp>
        <p:sp>
          <p:nvSpPr>
            <p:cNvPr id="91" name="Oval 170"/>
            <p:cNvSpPr/>
            <p:nvPr/>
          </p:nvSpPr>
          <p:spPr>
            <a:xfrm>
              <a:off x="5476404" y="3213101"/>
              <a:ext cx="225281"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92" name="TextBox 91"/>
          <p:cNvSpPr txBox="1">
            <a:spLocks noChangeArrowheads="1"/>
          </p:cNvSpPr>
          <p:nvPr/>
        </p:nvSpPr>
        <p:spPr bwMode="auto">
          <a:xfrm>
            <a:off x="2546350" y="1898650"/>
            <a:ext cx="908050" cy="276225"/>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chemeClr val="bg1"/>
                </a:solidFill>
              </a:rPr>
              <a:t>+ app MD</a:t>
            </a:r>
          </a:p>
        </p:txBody>
      </p:sp>
      <p:sp>
        <p:nvSpPr>
          <p:cNvPr id="93" name="Diamond 87"/>
          <p:cNvSpPr/>
          <p:nvPr/>
        </p:nvSpPr>
        <p:spPr>
          <a:xfrm>
            <a:off x="2465388" y="195103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4" name="Diamond 87"/>
          <p:cNvSpPr/>
          <p:nvPr/>
        </p:nvSpPr>
        <p:spPr>
          <a:xfrm>
            <a:off x="5360988" y="163988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95" name="Group 94"/>
          <p:cNvGrpSpPr>
            <a:grpSpLocks/>
          </p:cNvGrpSpPr>
          <p:nvPr/>
        </p:nvGrpSpPr>
        <p:grpSpPr bwMode="auto">
          <a:xfrm>
            <a:off x="7723188" y="3513138"/>
            <a:ext cx="695325" cy="307975"/>
            <a:chOff x="5580893" y="3459283"/>
            <a:chExt cx="695408" cy="307777"/>
          </a:xfrm>
        </p:grpSpPr>
        <p:sp>
          <p:nvSpPr>
            <p:cNvPr id="96" name="Rectangle 102"/>
            <p:cNvSpPr/>
            <p:nvPr/>
          </p:nvSpPr>
          <p:spPr>
            <a:xfrm>
              <a:off x="5825397" y="3468802"/>
              <a:ext cx="201636" cy="2459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36" name="TextBox 96"/>
            <p:cNvSpPr txBox="1">
              <a:spLocks noChangeArrowheads="1"/>
            </p:cNvSpPr>
            <p:nvPr/>
          </p:nvSpPr>
          <p:spPr bwMode="auto">
            <a:xfrm>
              <a:off x="5580893"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sp>
          <p:nvSpPr>
            <p:cNvPr id="51237" name="TextBox 97"/>
            <p:cNvSpPr txBox="1">
              <a:spLocks noChangeArrowheads="1"/>
            </p:cNvSpPr>
            <p:nvPr/>
          </p:nvSpPr>
          <p:spPr bwMode="auto">
            <a:xfrm>
              <a:off x="5971886"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grpSp>
      <p:sp>
        <p:nvSpPr>
          <p:cNvPr id="99" name="Teardrop 98"/>
          <p:cNvSpPr/>
          <p:nvPr/>
        </p:nvSpPr>
        <p:spPr>
          <a:xfrm rot="18900000">
            <a:off x="8374063" y="3622675"/>
            <a:ext cx="152400" cy="15398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0" name="Teardrop 99"/>
          <p:cNvSpPr/>
          <p:nvPr/>
        </p:nvSpPr>
        <p:spPr>
          <a:xfrm rot="18900000">
            <a:off x="5603875" y="1700213"/>
            <a:ext cx="152400" cy="152400"/>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1" name="TextBox 100"/>
          <p:cNvSpPr txBox="1">
            <a:spLocks noChangeArrowheads="1"/>
          </p:cNvSpPr>
          <p:nvPr/>
        </p:nvSpPr>
        <p:spPr bwMode="auto">
          <a:xfrm>
            <a:off x="7620000" y="1489075"/>
            <a:ext cx="985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102" name="Rounded Rectangle 101"/>
          <p:cNvSpPr/>
          <p:nvPr/>
        </p:nvSpPr>
        <p:spPr>
          <a:xfrm>
            <a:off x="4927600" y="2795588"/>
            <a:ext cx="3759200" cy="157003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2" tIns="45716" rIns="91432" bIns="45716" anchorCtr="1"/>
          <a:lstStyle/>
          <a:p>
            <a:pPr algn="ctr">
              <a:defRPr/>
            </a:pPr>
            <a:r>
              <a:rPr lang="en-US" sz="1600" dirty="0">
                <a:solidFill>
                  <a:schemeClr val="tx1">
                    <a:lumMod val="60000"/>
                    <a:lumOff val="40000"/>
                  </a:schemeClr>
                </a:solidFill>
              </a:rPr>
              <a:t>Container Management - DIEGO</a:t>
            </a:r>
          </a:p>
        </p:txBody>
      </p:sp>
      <p:sp>
        <p:nvSpPr>
          <p:cNvPr id="51232" name="Shape 1202"/>
          <p:cNvSpPr>
            <a:spLocks noChangeArrowheads="1"/>
          </p:cNvSpPr>
          <p:nvPr/>
        </p:nvSpPr>
        <p:spPr bwMode="auto">
          <a:xfrm>
            <a:off x="5311775" y="3495675"/>
            <a:ext cx="847725" cy="444500"/>
          </a:xfrm>
          <a:prstGeom prst="roundRect">
            <a:avLst>
              <a:gd name="adj" fmla="val 4579"/>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319993" tIns="0" rIns="0" bIns="0" anchor="ctr"/>
          <a:lstStyle/>
          <a:p>
            <a:pPr>
              <a:buSzPct val="25000"/>
            </a:pPr>
            <a:r>
              <a:rPr lang="en-US" sz="1200" b="1">
                <a:solidFill>
                  <a:srgbClr val="FFFFFF"/>
                </a:solidFill>
              </a:rPr>
              <a:t>Brain</a:t>
            </a:r>
          </a:p>
        </p:txBody>
      </p:sp>
      <p:sp>
        <p:nvSpPr>
          <p:cNvPr id="104" name="Shape 1203"/>
          <p:cNvSpPr/>
          <p:nvPr/>
        </p:nvSpPr>
        <p:spPr>
          <a:xfrm>
            <a:off x="5348288" y="3603625"/>
            <a:ext cx="265112" cy="261938"/>
          </a:xfrm>
          <a:prstGeom prst="quadArrow">
            <a:avLst>
              <a:gd name="adj1" fmla="val 22500"/>
              <a:gd name="adj2" fmla="val 22500"/>
              <a:gd name="adj3" fmla="val 22500"/>
            </a:avLst>
          </a:prstGeom>
          <a:solidFill>
            <a:schemeClr val="lt1"/>
          </a:solidFill>
          <a:ln>
            <a:noFill/>
          </a:ln>
        </p:spPr>
        <p:txBody>
          <a:bodyPr lIns="91417" tIns="45696" rIns="91417" bIns="45696" anchor="ctr"/>
          <a:lstStyle/>
          <a:p>
            <a:pPr algn="ctr">
              <a:defRPr/>
            </a:pPr>
            <a:endParaRPr>
              <a:solidFill>
                <a:schemeClr val="lt1"/>
              </a:solidFill>
              <a:latin typeface="Arial"/>
              <a:ea typeface="Arial"/>
              <a:cs typeface="Arial"/>
              <a:sym typeface="Arial"/>
            </a:endParaRPr>
          </a:p>
        </p:txBody>
      </p:sp>
      <p:sp>
        <p:nvSpPr>
          <p:cNvPr id="51234" name="Shape 672"/>
          <p:cNvSpPr>
            <a:spLocks noChangeArrowheads="1"/>
          </p:cNvSpPr>
          <p:nvPr/>
        </p:nvSpPr>
        <p:spPr bwMode="auto">
          <a:xfrm>
            <a:off x="4237038" y="1098550"/>
            <a:ext cx="4649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696" rIns="91417" bIns="45696"/>
          <a:lstStyle/>
          <a:p>
            <a:pPr algn="ctr">
              <a:buSzPct val="25000"/>
            </a:pPr>
            <a:r>
              <a:rPr lang="en-US" sz="1600" b="1">
                <a:solidFill>
                  <a:srgbClr val="10253F"/>
                </a:solidFill>
                <a:latin typeface="Roboto" charset="0"/>
                <a:cs typeface="Roboto" charset="0"/>
                <a:sym typeface="Roboto" charset="0"/>
              </a:rPr>
              <a:t>Platform Runtime (Elastic Runtime)</a:t>
            </a:r>
          </a:p>
        </p:txBody>
      </p:sp>
    </p:spTree>
    <p:extLst>
      <p:ext uri="{BB962C8B-B14F-4D97-AF65-F5344CB8AC3E}">
        <p14:creationId xmlns:p14="http://schemas.microsoft.com/office/powerpoint/2010/main" val="3702620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par>
                                <p:cTn id="13" presetID="0" presetClass="path" presetSubtype="0" accel="50000" decel="50000" fill="hold"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3"/>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92"/>
                                        </p:tgtEl>
                                        <p:attrNameLst>
                                          <p:attrName>ppt_x</p:attrName>
                                          <p:attrName>ppt_y</p:attrName>
                                        </p:attrNameLst>
                                      </p:cBhvr>
                                      <p:rCtr x="21858" y="277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dissolve">
                                      <p:cBhvr>
                                        <p:cTn id="21" dur="500"/>
                                        <p:tgtEl>
                                          <p:spTgt spid="64">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right)">
                                      <p:cBhvr>
                                        <p:cTn id="28" dur="500"/>
                                        <p:tgtEl>
                                          <p:spTgt spid="73"/>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4">
                                            <p:txEl>
                                              <p:pRg st="1" end="1"/>
                                            </p:txEl>
                                          </p:spTgt>
                                        </p:tgtEl>
                                        <p:attrNameLst>
                                          <p:attrName>style.visibility</p:attrName>
                                        </p:attrNameLst>
                                      </p:cBhvr>
                                      <p:to>
                                        <p:strVal val="visible"/>
                                      </p:to>
                                    </p:set>
                                    <p:animEffect transition="in" filter="dissolve">
                                      <p:cBhvr>
                                        <p:cTn id="37" dur="500"/>
                                        <p:tgtEl>
                                          <p:spTgt spid="64">
                                            <p:txEl>
                                              <p:pRg st="1" end="1"/>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37" presetClass="path" presetSubtype="0" accel="50000" decel="50000" fill="hold"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4"/>
                                        </p:tgtEl>
                                        <p:attrNameLst>
                                          <p:attrName>ppt_x</p:attrName>
                                          <p:attrName>ppt_y</p:attrName>
                                        </p:attrNameLst>
                                      </p:cBhvr>
                                      <p:rCtr x="6948" y="21351"/>
                                    </p:animMotion>
                                  </p:childTnLst>
                                </p:cTn>
                              </p:par>
                            </p:childTnLst>
                          </p:cTn>
                        </p:par>
                        <p:par>
                          <p:cTn id="42" fill="hold" nodeType="afterGroup">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nodeType="afterGroup">
                            <p:stCondLst>
                              <p:cond delay="2500"/>
                            </p:stCondLst>
                            <p:childTnLst>
                              <p:par>
                                <p:cTn id="47" presetID="1" presetClass="entr" presetSubtype="0" fill="hold" nodeType="after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childTnLst>
                          </p:cTn>
                        </p:par>
                        <p:par>
                          <p:cTn id="49" fill="hold" nodeType="afterGroup">
                            <p:stCondLst>
                              <p:cond delay="2500"/>
                            </p:stCondLst>
                            <p:childTnLst>
                              <p:par>
                                <p:cTn id="50" presetID="37" presetClass="path" presetSubtype="0" accel="50000" decel="50000" fill="hold"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9"/>
                                        </p:tgtEl>
                                        <p:attrNameLst>
                                          <p:attrName>ppt_x</p:attrName>
                                          <p:attrName>ppt_y</p:attrName>
                                        </p:attrNameLst>
                                      </p:cBhvr>
                                      <p:rCtr x="-14452" y="-18760"/>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4">
                                            <p:txEl>
                                              <p:pRg st="2" end="2"/>
                                            </p:txEl>
                                          </p:spTgt>
                                        </p:tgtEl>
                                        <p:attrNameLst>
                                          <p:attrName>style.visibility</p:attrName>
                                        </p:attrNameLst>
                                      </p:cBhvr>
                                      <p:to>
                                        <p:strVal val="visible"/>
                                      </p:to>
                                    </p:set>
                                    <p:animEffect transition="in" filter="dissolve">
                                      <p:cBhvr>
                                        <p:cTn id="56" dur="500"/>
                                        <p:tgtEl>
                                          <p:spTgt spid="64">
                                            <p:txEl>
                                              <p:pRg st="2" end="2"/>
                                            </p:txEl>
                                          </p:spTgt>
                                        </p:tgtEl>
                                      </p:cBhvr>
                                    </p:animEffec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50" presetClass="path" presetSubtype="0" accel="50000" decel="50000" fill="hold"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100"/>
                                        </p:tgtEl>
                                        <p:attrNameLst>
                                          <p:attrName>ppt_x</p:attrName>
                                          <p:attrName>ppt_y</p:attrName>
                                        </p:attrNameLst>
                                      </p:cBhvr>
                                      <p:rCtr x="1459" y="21444"/>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64">
                                            <p:txEl>
                                              <p:pRg st="3" end="3"/>
                                            </p:txEl>
                                          </p:spTgt>
                                        </p:tgtEl>
                                        <p:attrNameLst>
                                          <p:attrName>style.visibility</p:attrName>
                                        </p:attrNameLst>
                                      </p:cBhvr>
                                      <p:to>
                                        <p:strVal val="visible"/>
                                      </p:to>
                                    </p:set>
                                    <p:animEffect transition="in" filter="dissolve">
                                      <p:cBhvr>
                                        <p:cTn id="65"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64" grpId="0" build="p"/>
      <p:bldP spid="72" grpId="0" animBg="1"/>
      <p:bldP spid="73" grpId="0" animBg="1"/>
      <p:bldP spid="92" grpId="0"/>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
        <p:nvSpPr>
          <p:cNvPr id="18" name="Title 1"/>
          <p:cNvSpPr txBox="1">
            <a:spLocks/>
          </p:cNvSpPr>
          <p:nvPr/>
        </p:nvSpPr>
        <p:spPr>
          <a:xfrm>
            <a:off x="2177143" y="24863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Staging and </a:t>
            </a:r>
            <a:r>
              <a:rPr lang="en-US" sz="3200" dirty="0" err="1" smtClean="0">
                <a:solidFill>
                  <a:srgbClr val="2C95DD"/>
                </a:solidFill>
              </a:rPr>
              <a:t>Buildpacks</a:t>
            </a:r>
            <a:endParaRPr lang="en-US" sz="3200" dirty="0">
              <a:solidFill>
                <a:schemeClr val="bg2"/>
              </a:solidFill>
              <a:latin typeface="Arial" charset="0"/>
            </a:endParaRPr>
          </a:p>
        </p:txBody>
      </p:sp>
    </p:spTree>
    <p:extLst>
      <p:ext uri="{BB962C8B-B14F-4D97-AF65-F5344CB8AC3E}">
        <p14:creationId xmlns:p14="http://schemas.microsoft.com/office/powerpoint/2010/main" val="4028996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rPr>
              <a:t>Modify existing </a:t>
            </a:r>
            <a:r>
              <a:rPr lang="en-US" sz="1800" dirty="0" err="1" smtClean="0">
                <a:solidFill>
                  <a:srgbClr val="FFFFFF"/>
                </a:solidFill>
              </a:rPr>
              <a:t>buildpacks</a:t>
            </a:r>
            <a:r>
              <a:rPr lang="en-US" sz="1800" dirty="0" smtClean="0">
                <a:solidFill>
                  <a:srgbClr val="FFFFFF"/>
                </a:solidFill>
              </a:rPr>
              <a:t> or write your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marL="457200" lvl="1" indent="0">
              <a:buNone/>
            </a:pPr>
            <a:endParaRPr lang="en-US" sz="1800" dirty="0" smtClean="0">
              <a:solidFill>
                <a:srgbClr val="FFFFFF"/>
              </a:solidFill>
            </a:endParaRPr>
          </a:p>
        </p:txBody>
      </p:sp>
      <p:sp>
        <p:nvSpPr>
          <p:cNvPr id="9" name="Title 1"/>
          <p:cNvSpPr txBox="1">
            <a:spLocks/>
          </p:cNvSpPr>
          <p:nvPr/>
        </p:nvSpPr>
        <p:spPr>
          <a:xfrm>
            <a:off x="2852985" y="22421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err="1" smtClean="0">
                <a:solidFill>
                  <a:srgbClr val="2C95DD"/>
                </a:solidFill>
              </a:rPr>
              <a:t>Buildpack</a:t>
            </a:r>
            <a:r>
              <a:rPr lang="en-US" sz="3200" dirty="0" smtClean="0">
                <a:solidFill>
                  <a:srgbClr val="2C95DD"/>
                </a:solidFill>
              </a:rPr>
              <a:t> Flavors</a:t>
            </a:r>
            <a:endParaRPr lang="en-US" sz="3200" dirty="0">
              <a:solidFill>
                <a:schemeClr val="bg2"/>
              </a:solidFill>
              <a:latin typeface="Arial" charset="0"/>
            </a:endParaRPr>
          </a:p>
        </p:txBody>
      </p:sp>
    </p:spTree>
    <p:extLst>
      <p:ext uri="{BB962C8B-B14F-4D97-AF65-F5344CB8AC3E}">
        <p14:creationId xmlns:p14="http://schemas.microsoft.com/office/powerpoint/2010/main" val="3577270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121570</TotalTime>
  <Words>5259</Words>
  <Application>Microsoft Macintosh PowerPoint</Application>
  <PresentationFormat>On-screen Show (16:9)</PresentationFormat>
  <Paragraphs>929</Paragraphs>
  <Slides>59</Slides>
  <Notes>40</Notes>
  <HiddenSlides>40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Pivotal_interim_040113_template_</vt:lpstr>
      <vt:lpstr>Custom Theme</vt:lpstr>
      <vt:lpstr>PowerPoint Presentation</vt:lpstr>
      <vt:lpstr>Cloud Foundry: An Application-centric Platform  </vt:lpstr>
      <vt:lpstr>PowerPoint Presentation</vt:lpstr>
      <vt:lpstr>PowerPoint Presentation</vt:lpstr>
      <vt:lpstr>Deploying Apps Shouldn’t Be Painful</vt:lpstr>
      <vt:lpstr>PowerPoint Presentation</vt:lpstr>
      <vt:lpstr>Pushing an Application</vt:lpstr>
      <vt:lpstr>PowerPoint Presentation</vt:lpstr>
      <vt:lpstr>PowerPoint Presentation</vt:lpstr>
      <vt:lpstr>PowerPoint Presentation</vt:lpstr>
      <vt:lpstr>PowerPoint Presentation</vt:lpstr>
      <vt:lpstr>What is a Service</vt:lpstr>
      <vt:lpstr>Two Types of Services</vt:lpstr>
      <vt:lpstr>Pivotal Cloud Foundry Services</vt:lpstr>
      <vt:lpstr>Service Broker</vt:lpstr>
      <vt:lpstr>Self provisioning - Creating and Binding a Service</vt:lpstr>
      <vt:lpstr>Pivotal Cloud Foundry Services</vt:lpstr>
      <vt:lpstr>PCF Marketplace</vt:lpstr>
      <vt:lpstr>PowerPoint Presentation</vt:lpstr>
      <vt:lpstr>PowerPoint Presentation</vt:lpstr>
      <vt:lpstr>Four Layers of High Availability – Built In</vt:lpstr>
      <vt:lpstr>PowerPoint Presentation</vt:lpstr>
      <vt:lpstr>PowerPoint Presentation</vt:lpstr>
      <vt:lpstr>PowerPoint Presentation</vt:lpstr>
      <vt:lpstr>Availability Zone HA</vt:lpstr>
      <vt:lpstr>Pivotal Enables Four Levels of HA</vt:lpstr>
      <vt:lpstr>PowerPoint Presentation</vt:lpstr>
      <vt:lpstr>PowerPoint Presentation</vt:lpstr>
      <vt:lpstr>Pivotal CF Architecture</vt:lpstr>
      <vt:lpstr>PowerPoint Presentation</vt:lpstr>
      <vt:lpstr>Pushing an Application</vt:lpstr>
      <vt:lpstr>Staging/starting an Application</vt:lpstr>
      <vt:lpstr>Running an Application</vt:lpstr>
      <vt:lpstr>PowerPoint Presentation</vt:lpstr>
      <vt:lpstr>App Autoscaler  </vt:lpstr>
      <vt:lpstr>PowerPoint Presentation</vt:lpstr>
      <vt:lpstr>PowerPoint Presentation</vt:lpstr>
      <vt:lpstr>PowerPoint Presentation</vt:lpstr>
      <vt:lpstr>Customize the Container Experience</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BOSH?</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PowerPoint Presentation</vt:lpstr>
      <vt:lpstr>Containers and Scaling</vt:lpstr>
      <vt:lpstr>PowerPoint Presentation</vt:lpstr>
      <vt:lpstr>Four Levels of HA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Jenny McLaughlin</cp:lastModifiedBy>
  <cp:revision>616</cp:revision>
  <dcterms:modified xsi:type="dcterms:W3CDTF">2017-08-21T15:35:25Z</dcterms:modified>
</cp:coreProperties>
</file>